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38"/>
  </p:notesMasterIdLst>
  <p:sldIdLst>
    <p:sldId id="256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81" r:id="rId19"/>
    <p:sldId id="283" r:id="rId20"/>
    <p:sldId id="284" r:id="rId21"/>
    <p:sldId id="285" r:id="rId22"/>
    <p:sldId id="282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9" r:id="rId36"/>
    <p:sldId id="298" r:id="rId37"/>
  </p:sldIdLst>
  <p:sldSz cx="12192000" cy="6858000"/>
  <p:notesSz cx="6858000" cy="9144000"/>
  <p:embeddedFontLst>
    <p:embeddedFont>
      <p:font typeface="lato" panose="020B0600000101010101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908" userDrawn="1">
          <p15:clr>
            <a:srgbClr val="A4A3A4"/>
          </p15:clr>
        </p15:guide>
        <p15:guide id="3" orient="horz" pos="16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B782"/>
    <a:srgbClr val="C00000"/>
    <a:srgbClr val="F2B800"/>
    <a:srgbClr val="007635"/>
    <a:srgbClr val="990000"/>
    <a:srgbClr val="5B9BD5"/>
    <a:srgbClr val="FF9B9B"/>
    <a:srgbClr val="00A249"/>
    <a:srgbClr val="0F0F70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56C378-1566-4354-A7C0-99A9C53BCD22}" v="483" dt="2021-07-18T18:58:32.590"/>
    <p1510:client id="{C4704E42-5B0B-4C31-B9F9-F8F7486DDAB3}" v="1559" dt="2021-07-19T06:48:05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4" autoAdjust="0"/>
    <p:restoredTop sz="92235" autoAdjust="0"/>
  </p:normalViewPr>
  <p:slideViewPr>
    <p:cSldViewPr snapToGrid="0" showGuides="1">
      <p:cViewPr varScale="1">
        <p:scale>
          <a:sx n="97" d="100"/>
          <a:sy n="97" d="100"/>
        </p:scale>
        <p:origin x="96" y="258"/>
      </p:cViewPr>
      <p:guideLst>
        <p:guide pos="3908"/>
        <p:guide orient="horz" pos="1661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16T17:08:46.225" idx="1">
    <p:pos x="7536" y="58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16T17:08:46.225" idx="2">
    <p:pos x="7536" y="58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16T17:08:46.225" idx="3">
    <p:pos x="7536" y="58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398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2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50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74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00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71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42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468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90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655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92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0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28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250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28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353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41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323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730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2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63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556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71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807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2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304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6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38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72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  <a:endParaRPr lang="ko-KR" altLang="en-US" sz="13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16619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5"/>
                </a:solidFill>
                <a:latin typeface="+mn-ea"/>
              </a:rPr>
              <a:t>NANDFlashSim</a:t>
            </a:r>
            <a:r>
              <a:rPr lang="en-US" altLang="ko-KR" sz="3600" b="1" dirty="0">
                <a:solidFill>
                  <a:schemeClr val="accent5"/>
                </a:solidFill>
                <a:latin typeface="+mn-ea"/>
              </a:rPr>
              <a:t>: High-Fidelity, Microarchitecture-Aware NAND Flash Memory Simulation</a:t>
            </a:r>
            <a:endParaRPr lang="en-US" altLang="ko-KR" sz="3600" b="1" dirty="0">
              <a:solidFill>
                <a:schemeClr val="accent5"/>
              </a:solidFill>
              <a:latin typeface="+mn-ea"/>
              <a:cs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Myoungsoo</a:t>
            </a:r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Jung,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Wonil</a:t>
            </a:r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Choi,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Shuwen</a:t>
            </a:r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Gap, Ellis Herbert Wilson Ⅲ, </a:t>
            </a:r>
          </a:p>
          <a:p>
            <a:pPr algn="ctr"/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David Donofrio, Jhon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Shalf</a:t>
            </a:r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Mahmut</a:t>
            </a:r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Taylan </a:t>
            </a:r>
            <a:r>
              <a:rPr lang="en-US" altLang="ko-KR" sz="2200" b="1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Kandemir</a:t>
            </a:r>
            <a:endParaRPr lang="en-US" altLang="ko-KR" sz="2200" b="1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1228" y="5244783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003642" y="517375"/>
            <a:ext cx="184731" cy="35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153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endParaRPr lang="en-US" altLang="ko-K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A06C75-48C8-4C70-B725-73784E781BC2}"/>
              </a:ext>
            </a:extLst>
          </p:cNvPr>
          <p:cNvSpPr txBox="1"/>
          <p:nvPr/>
        </p:nvSpPr>
        <p:spPr>
          <a:xfrm>
            <a:off x="5942378" y="473873"/>
            <a:ext cx="236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TOS'16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Operation</a:t>
            </a:r>
            <a:r>
              <a:rPr lang="ko-KR" altLang="en-US" sz="2400" dirty="0"/>
              <a:t>은 크게 </a:t>
            </a:r>
            <a:r>
              <a:rPr lang="en-US" altLang="ko-KR" sz="2400" b="1" dirty="0"/>
              <a:t>Read, Write, Erase</a:t>
            </a:r>
            <a:r>
              <a:rPr lang="ko-KR" altLang="en-US" sz="2400" dirty="0"/>
              <a:t>로 나눔</a:t>
            </a:r>
            <a:endParaRPr lang="en-US" altLang="ko-KR" sz="2400" dirty="0"/>
          </a:p>
          <a:p>
            <a:r>
              <a:rPr lang="en-US" altLang="ko-KR" sz="2400" dirty="0"/>
              <a:t>Read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lvl="1"/>
            <a:r>
              <a:rPr lang="en-US" altLang="ko-KR" b="1" dirty="0"/>
              <a:t>Transfer-Out of NAND, Transfer-Out of Register Op</a:t>
            </a:r>
            <a:r>
              <a:rPr lang="ko-KR" altLang="en-US" b="1" dirty="0"/>
              <a:t>가 실제 수행시간에 가장 큰</a:t>
            </a:r>
            <a:r>
              <a:rPr lang="en-US" altLang="ko-KR" b="1" dirty="0"/>
              <a:t> </a:t>
            </a:r>
            <a:r>
              <a:rPr lang="ko-KR" altLang="en-US" b="1" dirty="0"/>
              <a:t>영향을 끼침 </a:t>
            </a:r>
            <a:endParaRPr lang="en-US" altLang="ko-KR" b="1" dirty="0"/>
          </a:p>
          <a:p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Flash memory Operation 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3FFE617-53BA-43DE-9893-BCFFF9B6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3" b="10550"/>
          <a:stretch/>
        </p:blipFill>
        <p:spPr>
          <a:xfrm>
            <a:off x="3163520" y="2939654"/>
            <a:ext cx="5256579" cy="3526003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2879CEF-46C2-4FE5-94FF-FCFCA6A430AA}"/>
              </a:ext>
            </a:extLst>
          </p:cNvPr>
          <p:cNvCxnSpPr>
            <a:cxnSpLocks/>
          </p:cNvCxnSpPr>
          <p:nvPr/>
        </p:nvCxnSpPr>
        <p:spPr>
          <a:xfrm>
            <a:off x="2741242" y="4859719"/>
            <a:ext cx="77676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9B8112A-0D20-44BA-BF82-55D0F382D40A}"/>
              </a:ext>
            </a:extLst>
          </p:cNvPr>
          <p:cNvCxnSpPr>
            <a:cxnSpLocks/>
          </p:cNvCxnSpPr>
          <p:nvPr/>
        </p:nvCxnSpPr>
        <p:spPr>
          <a:xfrm>
            <a:off x="3129622" y="3737132"/>
            <a:ext cx="53779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CEB673C-9BF9-46EB-88FB-B1AA959CA04B}"/>
              </a:ext>
            </a:extLst>
          </p:cNvPr>
          <p:cNvSpPr txBox="1"/>
          <p:nvPr/>
        </p:nvSpPr>
        <p:spPr>
          <a:xfrm>
            <a:off x="1782395" y="4707374"/>
            <a:ext cx="12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①Read Req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71D66C-77BA-4C0A-8A4C-373A8A65C394}"/>
              </a:ext>
            </a:extLst>
          </p:cNvPr>
          <p:cNvSpPr txBox="1"/>
          <p:nvPr/>
        </p:nvSpPr>
        <p:spPr>
          <a:xfrm>
            <a:off x="3671149" y="5004972"/>
            <a:ext cx="72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④ </a:t>
            </a:r>
            <a:r>
              <a:rPr lang="en-US" altLang="ko-KR" sz="1200" b="1" dirty="0">
                <a:solidFill>
                  <a:srgbClr val="C00000"/>
                </a:solidFill>
              </a:rPr>
              <a:t>ALE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270FFD-71AA-49DD-8945-A0EC1968DEEA}"/>
              </a:ext>
            </a:extLst>
          </p:cNvPr>
          <p:cNvSpPr txBox="1"/>
          <p:nvPr/>
        </p:nvSpPr>
        <p:spPr>
          <a:xfrm>
            <a:off x="7405696" y="4721219"/>
            <a:ext cx="12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⑦</a:t>
            </a:r>
            <a:r>
              <a:rPr lang="en-US" altLang="ko-KR" sz="1200" b="1" dirty="0">
                <a:solidFill>
                  <a:srgbClr val="C00000"/>
                </a:solidFill>
              </a:rPr>
              <a:t>TON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AE5F80-F265-4ACD-B4F7-19253B6E3C19}"/>
              </a:ext>
            </a:extLst>
          </p:cNvPr>
          <p:cNvSpPr txBox="1"/>
          <p:nvPr/>
        </p:nvSpPr>
        <p:spPr>
          <a:xfrm>
            <a:off x="8315331" y="5665762"/>
            <a:ext cx="12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⑧</a:t>
            </a:r>
            <a:r>
              <a:rPr lang="en-US" altLang="ko-KR" sz="1200" b="1" dirty="0">
                <a:solidFill>
                  <a:srgbClr val="C00000"/>
                </a:solidFill>
              </a:rPr>
              <a:t>TOR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F77C639-1A9C-4CAC-997F-9227EAF582C6}"/>
              </a:ext>
            </a:extLst>
          </p:cNvPr>
          <p:cNvSpPr txBox="1"/>
          <p:nvPr/>
        </p:nvSpPr>
        <p:spPr>
          <a:xfrm>
            <a:off x="3667418" y="4468582"/>
            <a:ext cx="712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② </a:t>
            </a:r>
            <a:r>
              <a:rPr lang="en-US" altLang="ko-KR" sz="1200" b="1" dirty="0">
                <a:solidFill>
                  <a:srgbClr val="C00000"/>
                </a:solidFill>
              </a:rPr>
              <a:t>CLE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C5E51D5-9981-49D8-9655-D780B4F2BEC7}"/>
              </a:ext>
            </a:extLst>
          </p:cNvPr>
          <p:cNvSpPr txBox="1"/>
          <p:nvPr/>
        </p:nvSpPr>
        <p:spPr>
          <a:xfrm>
            <a:off x="1672782" y="3569923"/>
            <a:ext cx="1698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Read Data Address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20D9D29-6EB0-4338-ACA9-D9EF9319BA5B}"/>
              </a:ext>
            </a:extLst>
          </p:cNvPr>
          <p:cNvSpPr/>
          <p:nvPr/>
        </p:nvSpPr>
        <p:spPr>
          <a:xfrm>
            <a:off x="6635751" y="5820356"/>
            <a:ext cx="1438275" cy="47724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 Register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13C183E-9B1A-456C-9B4F-D114530FCACA}"/>
              </a:ext>
            </a:extLst>
          </p:cNvPr>
          <p:cNvCxnSpPr>
            <a:cxnSpLocks/>
          </p:cNvCxnSpPr>
          <p:nvPr/>
        </p:nvCxnSpPr>
        <p:spPr>
          <a:xfrm flipV="1">
            <a:off x="8067675" y="6149453"/>
            <a:ext cx="176212" cy="204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B672B3-1656-4766-B91E-EB6C5455B95B}"/>
              </a:ext>
            </a:extLst>
          </p:cNvPr>
          <p:cNvCxnSpPr>
            <a:cxnSpLocks/>
          </p:cNvCxnSpPr>
          <p:nvPr/>
        </p:nvCxnSpPr>
        <p:spPr>
          <a:xfrm>
            <a:off x="4035479" y="5257120"/>
            <a:ext cx="0" cy="7014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4880381-7823-47B5-B849-E6F58190690B}"/>
              </a:ext>
            </a:extLst>
          </p:cNvPr>
          <p:cNvCxnSpPr>
            <a:cxnSpLocks/>
          </p:cNvCxnSpPr>
          <p:nvPr/>
        </p:nvCxnSpPr>
        <p:spPr>
          <a:xfrm flipV="1">
            <a:off x="4015293" y="5919884"/>
            <a:ext cx="2558981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3213FAE-5CD8-4054-B93B-A97F91955E54}"/>
              </a:ext>
            </a:extLst>
          </p:cNvPr>
          <p:cNvCxnSpPr>
            <a:cxnSpLocks/>
          </p:cNvCxnSpPr>
          <p:nvPr/>
        </p:nvCxnSpPr>
        <p:spPr>
          <a:xfrm flipV="1">
            <a:off x="6510843" y="5708713"/>
            <a:ext cx="0" cy="2688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8D9CF84-A0FD-4B40-A4AB-E8BF84B2E830}"/>
              </a:ext>
            </a:extLst>
          </p:cNvPr>
          <p:cNvSpPr txBox="1"/>
          <p:nvPr/>
        </p:nvSpPr>
        <p:spPr>
          <a:xfrm>
            <a:off x="2912997" y="4049873"/>
            <a:ext cx="1699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③ </a:t>
            </a:r>
            <a:r>
              <a:rPr lang="en-US" altLang="ko-KR" sz="1200" b="1" dirty="0">
                <a:solidFill>
                  <a:srgbClr val="C00000"/>
                </a:solidFill>
              </a:rPr>
              <a:t>Transfer Command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87C7B21-0610-4AF5-823E-80827BCBD230}"/>
              </a:ext>
            </a:extLst>
          </p:cNvPr>
          <p:cNvCxnSpPr>
            <a:cxnSpLocks/>
          </p:cNvCxnSpPr>
          <p:nvPr/>
        </p:nvCxnSpPr>
        <p:spPr>
          <a:xfrm flipV="1">
            <a:off x="4520272" y="4219575"/>
            <a:ext cx="404153" cy="3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24097F1-3E60-4273-B00D-4715A92E1149}"/>
              </a:ext>
            </a:extLst>
          </p:cNvPr>
          <p:cNvCxnSpPr>
            <a:cxnSpLocks/>
          </p:cNvCxnSpPr>
          <p:nvPr/>
        </p:nvCxnSpPr>
        <p:spPr>
          <a:xfrm>
            <a:off x="5407117" y="4420101"/>
            <a:ext cx="0" cy="3739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1699E4D-ECD0-4BB7-8AE3-AE98EC220FD5}"/>
              </a:ext>
            </a:extLst>
          </p:cNvPr>
          <p:cNvCxnSpPr>
            <a:cxnSpLocks/>
          </p:cNvCxnSpPr>
          <p:nvPr/>
        </p:nvCxnSpPr>
        <p:spPr>
          <a:xfrm flipH="1">
            <a:off x="4514850" y="4714875"/>
            <a:ext cx="923926" cy="95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8D87F17-89B1-4C34-80C4-D08DF638ACA5}"/>
              </a:ext>
            </a:extLst>
          </p:cNvPr>
          <p:cNvSpPr txBox="1"/>
          <p:nvPr/>
        </p:nvSpPr>
        <p:spPr>
          <a:xfrm>
            <a:off x="4557265" y="4416909"/>
            <a:ext cx="816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⑥ </a:t>
            </a:r>
            <a:r>
              <a:rPr lang="en-US" altLang="ko-KR" sz="1200" b="1" dirty="0" err="1">
                <a:solidFill>
                  <a:srgbClr val="C00000"/>
                </a:solidFill>
              </a:rPr>
              <a:t>Initate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8363A04-8299-46C4-8BA0-975A7B9ECB61}"/>
              </a:ext>
            </a:extLst>
          </p:cNvPr>
          <p:cNvCxnSpPr>
            <a:cxnSpLocks/>
          </p:cNvCxnSpPr>
          <p:nvPr/>
        </p:nvCxnSpPr>
        <p:spPr>
          <a:xfrm>
            <a:off x="4546567" y="5117723"/>
            <a:ext cx="153800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AB9AC513-DC55-4F1D-AB92-E98F0853621A}"/>
              </a:ext>
            </a:extLst>
          </p:cNvPr>
          <p:cNvCxnSpPr>
            <a:cxnSpLocks/>
          </p:cNvCxnSpPr>
          <p:nvPr/>
        </p:nvCxnSpPr>
        <p:spPr>
          <a:xfrm flipH="1" flipV="1">
            <a:off x="6010275" y="4314825"/>
            <a:ext cx="11102" cy="7837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01C8095-F004-4063-A98E-39588BACC78E}"/>
              </a:ext>
            </a:extLst>
          </p:cNvPr>
          <p:cNvCxnSpPr>
            <a:cxnSpLocks/>
          </p:cNvCxnSpPr>
          <p:nvPr/>
        </p:nvCxnSpPr>
        <p:spPr>
          <a:xfrm>
            <a:off x="6011685" y="4375045"/>
            <a:ext cx="62406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CEA56CA-82FE-496F-A835-853EDE1E7D60}"/>
              </a:ext>
            </a:extLst>
          </p:cNvPr>
          <p:cNvSpPr txBox="1"/>
          <p:nvPr/>
        </p:nvSpPr>
        <p:spPr>
          <a:xfrm>
            <a:off x="3046619" y="3168380"/>
            <a:ext cx="1699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⑤ </a:t>
            </a:r>
            <a:r>
              <a:rPr lang="en-US" altLang="ko-KR" sz="1200" b="1" dirty="0">
                <a:solidFill>
                  <a:srgbClr val="C00000"/>
                </a:solidFill>
              </a:rPr>
              <a:t>Transfer Address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1B56708-7E28-4FDF-AB42-9AAB017C54BE}"/>
              </a:ext>
            </a:extLst>
          </p:cNvPr>
          <p:cNvCxnSpPr>
            <a:cxnSpLocks/>
          </p:cNvCxnSpPr>
          <p:nvPr/>
        </p:nvCxnSpPr>
        <p:spPr>
          <a:xfrm>
            <a:off x="4557264" y="3321748"/>
            <a:ext cx="36716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EB2C2777-434A-44AD-8F9A-40CA2A83E3D4}"/>
              </a:ext>
            </a:extLst>
          </p:cNvPr>
          <p:cNvCxnSpPr>
            <a:cxnSpLocks/>
          </p:cNvCxnSpPr>
          <p:nvPr/>
        </p:nvCxnSpPr>
        <p:spPr>
          <a:xfrm>
            <a:off x="5956557" y="3306879"/>
            <a:ext cx="36716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6419C8F6-3B9A-41B5-AADF-2BB33C597E98}"/>
              </a:ext>
            </a:extLst>
          </p:cNvPr>
          <p:cNvCxnSpPr>
            <a:cxnSpLocks/>
          </p:cNvCxnSpPr>
          <p:nvPr/>
        </p:nvCxnSpPr>
        <p:spPr>
          <a:xfrm>
            <a:off x="6270882" y="3306879"/>
            <a:ext cx="11713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EE92F26-CBD3-430D-BAA5-C8B09BF69B0A}"/>
              </a:ext>
            </a:extLst>
          </p:cNvPr>
          <p:cNvCxnSpPr>
            <a:cxnSpLocks/>
            <a:endCxn id="118" idx="0"/>
          </p:cNvCxnSpPr>
          <p:nvPr/>
        </p:nvCxnSpPr>
        <p:spPr>
          <a:xfrm>
            <a:off x="7366001" y="3306879"/>
            <a:ext cx="6350" cy="17830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6F506C6A-01CF-4B3E-8712-CA6B18D05DF4}"/>
              </a:ext>
            </a:extLst>
          </p:cNvPr>
          <p:cNvCxnSpPr>
            <a:cxnSpLocks/>
            <a:endCxn id="118" idx="1"/>
          </p:cNvCxnSpPr>
          <p:nvPr/>
        </p:nvCxnSpPr>
        <p:spPr>
          <a:xfrm>
            <a:off x="6293482" y="5162521"/>
            <a:ext cx="100309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45F7C4A-8F74-4798-9726-90DBD1737BEA}"/>
              </a:ext>
            </a:extLst>
          </p:cNvPr>
          <p:cNvCxnSpPr>
            <a:cxnSpLocks/>
          </p:cNvCxnSpPr>
          <p:nvPr/>
        </p:nvCxnSpPr>
        <p:spPr>
          <a:xfrm flipH="1">
            <a:off x="6257925" y="3306879"/>
            <a:ext cx="2220" cy="18461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C8C8C9F-86FA-4FB0-B76D-4242321987BC}"/>
              </a:ext>
            </a:extLst>
          </p:cNvPr>
          <p:cNvSpPr/>
          <p:nvPr/>
        </p:nvSpPr>
        <p:spPr>
          <a:xfrm>
            <a:off x="7296578" y="5089894"/>
            <a:ext cx="151545" cy="14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3B101C3-E2D3-4386-B3E6-575A5EA171C5}"/>
              </a:ext>
            </a:extLst>
          </p:cNvPr>
          <p:cNvCxnSpPr>
            <a:cxnSpLocks/>
          </p:cNvCxnSpPr>
          <p:nvPr/>
        </p:nvCxnSpPr>
        <p:spPr>
          <a:xfrm>
            <a:off x="7372351" y="5199970"/>
            <a:ext cx="0" cy="69802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4EE36BD0-7572-4175-B3AB-F6B793118CE5}"/>
              </a:ext>
            </a:extLst>
          </p:cNvPr>
          <p:cNvCxnSpPr>
            <a:cxnSpLocks/>
          </p:cNvCxnSpPr>
          <p:nvPr/>
        </p:nvCxnSpPr>
        <p:spPr>
          <a:xfrm flipH="1" flipV="1">
            <a:off x="8190927" y="2939655"/>
            <a:ext cx="10098" cy="3223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175D1CAE-C3E0-4422-99FB-F691E5958519}"/>
              </a:ext>
            </a:extLst>
          </p:cNvPr>
          <p:cNvCxnSpPr>
            <a:cxnSpLocks/>
          </p:cNvCxnSpPr>
          <p:nvPr/>
        </p:nvCxnSpPr>
        <p:spPr>
          <a:xfrm flipH="1" flipV="1">
            <a:off x="4015293" y="2956472"/>
            <a:ext cx="4193096" cy="214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72A2B926-7D67-48CF-9DBC-D1DA16814F9C}"/>
              </a:ext>
            </a:extLst>
          </p:cNvPr>
          <p:cNvCxnSpPr>
            <a:cxnSpLocks/>
          </p:cNvCxnSpPr>
          <p:nvPr/>
        </p:nvCxnSpPr>
        <p:spPr>
          <a:xfrm>
            <a:off x="4038086" y="2956472"/>
            <a:ext cx="0" cy="2095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D183B561-7090-447D-BDDB-7588348387AE}"/>
              </a:ext>
            </a:extLst>
          </p:cNvPr>
          <p:cNvCxnSpPr>
            <a:cxnSpLocks/>
          </p:cNvCxnSpPr>
          <p:nvPr/>
        </p:nvCxnSpPr>
        <p:spPr>
          <a:xfrm>
            <a:off x="4035479" y="3061245"/>
            <a:ext cx="3121" cy="9297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5592E638-94C9-4920-830E-9DB86384576E}"/>
              </a:ext>
            </a:extLst>
          </p:cNvPr>
          <p:cNvCxnSpPr>
            <a:cxnSpLocks/>
          </p:cNvCxnSpPr>
          <p:nvPr/>
        </p:nvCxnSpPr>
        <p:spPr>
          <a:xfrm flipH="1">
            <a:off x="3303088" y="3932880"/>
            <a:ext cx="7323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1F5D6BD-9AF7-417D-8E4A-843BEFBE3F19}"/>
              </a:ext>
            </a:extLst>
          </p:cNvPr>
          <p:cNvSpPr/>
          <p:nvPr/>
        </p:nvSpPr>
        <p:spPr>
          <a:xfrm>
            <a:off x="3151065" y="3852593"/>
            <a:ext cx="151545" cy="14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63" grpId="0"/>
      <p:bldP spid="64" grpId="0"/>
      <p:bldP spid="65" grpId="0"/>
      <p:bldP spid="79" grpId="0"/>
      <p:bldP spid="87" grpId="0"/>
      <p:bldP spid="98" grpId="0"/>
      <p:bldP spid="118" grpId="0" animBg="1"/>
      <p:bldP spid="1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Write(Program)</a:t>
            </a:r>
          </a:p>
          <a:p>
            <a:pPr lvl="1"/>
            <a:r>
              <a:rPr lang="en-US" altLang="ko-KR" b="1" dirty="0"/>
              <a:t>Transfer-In Register, Transfer-In NAND, Transfer-Out of Register(Error correction)</a:t>
            </a:r>
          </a:p>
          <a:p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Flash memory Operation 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3FFE617-53BA-43DE-9893-BCFFF9B6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3" b="10550"/>
          <a:stretch/>
        </p:blipFill>
        <p:spPr>
          <a:xfrm>
            <a:off x="3146425" y="2743395"/>
            <a:ext cx="5256579" cy="352600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510393E-22FD-400D-9A06-34E4421601ED}"/>
              </a:ext>
            </a:extLst>
          </p:cNvPr>
          <p:cNvSpPr/>
          <p:nvPr/>
        </p:nvSpPr>
        <p:spPr>
          <a:xfrm>
            <a:off x="6611948" y="5624330"/>
            <a:ext cx="1438275" cy="47724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 Register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B331223-7B87-4957-8213-65EE8E4A6F4F}"/>
              </a:ext>
            </a:extLst>
          </p:cNvPr>
          <p:cNvCxnSpPr>
            <a:cxnSpLocks/>
          </p:cNvCxnSpPr>
          <p:nvPr/>
        </p:nvCxnSpPr>
        <p:spPr>
          <a:xfrm>
            <a:off x="2826967" y="4669219"/>
            <a:ext cx="77676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0406CA1-8E06-4BB7-A19E-2D204AEFE92A}"/>
              </a:ext>
            </a:extLst>
          </p:cNvPr>
          <p:cNvCxnSpPr>
            <a:cxnSpLocks/>
          </p:cNvCxnSpPr>
          <p:nvPr/>
        </p:nvCxnSpPr>
        <p:spPr>
          <a:xfrm>
            <a:off x="3034372" y="3527582"/>
            <a:ext cx="53779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CFC76D-F5D0-44C9-8673-5CF69DE80D8C}"/>
              </a:ext>
            </a:extLst>
          </p:cNvPr>
          <p:cNvSpPr txBox="1"/>
          <p:nvPr/>
        </p:nvSpPr>
        <p:spPr>
          <a:xfrm>
            <a:off x="1867204" y="4506396"/>
            <a:ext cx="12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①Write Req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34D42C-C67C-4F77-AAC1-B02DA25575B1}"/>
              </a:ext>
            </a:extLst>
          </p:cNvPr>
          <p:cNvSpPr txBox="1"/>
          <p:nvPr/>
        </p:nvSpPr>
        <p:spPr>
          <a:xfrm>
            <a:off x="1483310" y="3269281"/>
            <a:ext cx="181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Data to be written,</a:t>
            </a:r>
          </a:p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Data Address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51CC6CD-2611-4AD6-A9E3-9A0B8980E02A}"/>
              </a:ext>
            </a:extLst>
          </p:cNvPr>
          <p:cNvCxnSpPr>
            <a:cxnSpLocks/>
          </p:cNvCxnSpPr>
          <p:nvPr/>
        </p:nvCxnSpPr>
        <p:spPr>
          <a:xfrm flipH="1" flipV="1">
            <a:off x="4000500" y="2686050"/>
            <a:ext cx="9677" cy="2116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9DD734B-8DF8-4FCD-82E3-6DA713BB6589}"/>
              </a:ext>
            </a:extLst>
          </p:cNvPr>
          <p:cNvSpPr txBox="1"/>
          <p:nvPr/>
        </p:nvSpPr>
        <p:spPr>
          <a:xfrm>
            <a:off x="3640006" y="4814435"/>
            <a:ext cx="72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④ </a:t>
            </a:r>
            <a:r>
              <a:rPr lang="en-US" altLang="ko-KR" sz="1200" b="1" dirty="0">
                <a:solidFill>
                  <a:srgbClr val="C00000"/>
                </a:solidFill>
              </a:rPr>
              <a:t>ALE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58CB45-3F40-4E4B-852F-2743E1E311C2}"/>
              </a:ext>
            </a:extLst>
          </p:cNvPr>
          <p:cNvSpPr txBox="1"/>
          <p:nvPr/>
        </p:nvSpPr>
        <p:spPr>
          <a:xfrm>
            <a:off x="3640006" y="4249505"/>
            <a:ext cx="712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② </a:t>
            </a:r>
            <a:r>
              <a:rPr lang="en-US" altLang="ko-KR" sz="1200" b="1" dirty="0">
                <a:solidFill>
                  <a:srgbClr val="C00000"/>
                </a:solidFill>
              </a:rPr>
              <a:t>CLE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5F7D17-615D-4F93-8E6F-44ED2C5E77A4}"/>
              </a:ext>
            </a:extLst>
          </p:cNvPr>
          <p:cNvSpPr txBox="1"/>
          <p:nvPr/>
        </p:nvSpPr>
        <p:spPr>
          <a:xfrm>
            <a:off x="2826967" y="3841671"/>
            <a:ext cx="1699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③ </a:t>
            </a:r>
            <a:r>
              <a:rPr lang="en-US" altLang="ko-KR" sz="1200" b="1" dirty="0">
                <a:solidFill>
                  <a:srgbClr val="C00000"/>
                </a:solidFill>
              </a:rPr>
              <a:t>Transfer Command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3DBD90E-234C-4CEF-A41C-E621E1B3A626}"/>
              </a:ext>
            </a:extLst>
          </p:cNvPr>
          <p:cNvCxnSpPr>
            <a:cxnSpLocks/>
          </p:cNvCxnSpPr>
          <p:nvPr/>
        </p:nvCxnSpPr>
        <p:spPr>
          <a:xfrm flipV="1">
            <a:off x="4434242" y="4011373"/>
            <a:ext cx="404153" cy="3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8FA24F-D77B-4544-A8A2-9C3D734EF1B6}"/>
              </a:ext>
            </a:extLst>
          </p:cNvPr>
          <p:cNvSpPr txBox="1"/>
          <p:nvPr/>
        </p:nvSpPr>
        <p:spPr>
          <a:xfrm>
            <a:off x="3034372" y="2968727"/>
            <a:ext cx="1699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⑤ </a:t>
            </a:r>
            <a:r>
              <a:rPr lang="en-US" altLang="ko-KR" sz="1200" b="1" dirty="0">
                <a:solidFill>
                  <a:srgbClr val="C00000"/>
                </a:solidFill>
              </a:rPr>
              <a:t>Transfer Address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5B8503A-F0D8-462F-B9D9-303B280685EA}"/>
              </a:ext>
            </a:extLst>
          </p:cNvPr>
          <p:cNvCxnSpPr>
            <a:cxnSpLocks/>
          </p:cNvCxnSpPr>
          <p:nvPr/>
        </p:nvCxnSpPr>
        <p:spPr>
          <a:xfrm>
            <a:off x="4526672" y="3102673"/>
            <a:ext cx="36716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11A222C-F4F3-41AA-8362-5775EF6E977A}"/>
              </a:ext>
            </a:extLst>
          </p:cNvPr>
          <p:cNvCxnSpPr>
            <a:cxnSpLocks/>
          </p:cNvCxnSpPr>
          <p:nvPr/>
        </p:nvCxnSpPr>
        <p:spPr>
          <a:xfrm>
            <a:off x="5369017" y="4201026"/>
            <a:ext cx="0" cy="3739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A092092-F97C-481F-8FAA-13F9C2167225}"/>
              </a:ext>
            </a:extLst>
          </p:cNvPr>
          <p:cNvCxnSpPr>
            <a:cxnSpLocks/>
          </p:cNvCxnSpPr>
          <p:nvPr/>
        </p:nvCxnSpPr>
        <p:spPr>
          <a:xfrm flipH="1">
            <a:off x="4476750" y="4495800"/>
            <a:ext cx="923926" cy="95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08212AB-2804-4897-A31E-9E2B5F3AEDB3}"/>
              </a:ext>
            </a:extLst>
          </p:cNvPr>
          <p:cNvSpPr txBox="1"/>
          <p:nvPr/>
        </p:nvSpPr>
        <p:spPr>
          <a:xfrm>
            <a:off x="4519164" y="4197834"/>
            <a:ext cx="961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</a:rPr>
              <a:t>⑦ </a:t>
            </a:r>
            <a:r>
              <a:rPr lang="en-US" altLang="ko-KR" sz="1200" b="1" dirty="0">
                <a:solidFill>
                  <a:srgbClr val="C00000"/>
                </a:solidFill>
              </a:rPr>
              <a:t>Initiate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D8C5318-D187-48D8-B35A-28B51EBBADA9}"/>
              </a:ext>
            </a:extLst>
          </p:cNvPr>
          <p:cNvCxnSpPr>
            <a:cxnSpLocks/>
          </p:cNvCxnSpPr>
          <p:nvPr/>
        </p:nvCxnSpPr>
        <p:spPr>
          <a:xfrm>
            <a:off x="4000500" y="2764523"/>
            <a:ext cx="421957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38445A7-D01E-4FCB-91B6-6C8B9B63E52F}"/>
              </a:ext>
            </a:extLst>
          </p:cNvPr>
          <p:cNvCxnSpPr>
            <a:cxnSpLocks/>
          </p:cNvCxnSpPr>
          <p:nvPr/>
        </p:nvCxnSpPr>
        <p:spPr>
          <a:xfrm>
            <a:off x="8172450" y="2790825"/>
            <a:ext cx="0" cy="322897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82FEB1F-600E-4493-BF14-42A0D6C1F54A}"/>
              </a:ext>
            </a:extLst>
          </p:cNvPr>
          <p:cNvCxnSpPr>
            <a:cxnSpLocks/>
          </p:cNvCxnSpPr>
          <p:nvPr/>
        </p:nvCxnSpPr>
        <p:spPr>
          <a:xfrm flipH="1">
            <a:off x="7973987" y="5982739"/>
            <a:ext cx="24608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CCDDED9-41BA-491C-84B3-BE0E0E9082CC}"/>
              </a:ext>
            </a:extLst>
          </p:cNvPr>
          <p:cNvCxnSpPr>
            <a:cxnSpLocks/>
          </p:cNvCxnSpPr>
          <p:nvPr/>
        </p:nvCxnSpPr>
        <p:spPr>
          <a:xfrm>
            <a:off x="5881294" y="3102673"/>
            <a:ext cx="1529156" cy="120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74A5708-4981-4612-B318-2A811EDE4B7C}"/>
              </a:ext>
            </a:extLst>
          </p:cNvPr>
          <p:cNvCxnSpPr>
            <a:cxnSpLocks/>
          </p:cNvCxnSpPr>
          <p:nvPr/>
        </p:nvCxnSpPr>
        <p:spPr>
          <a:xfrm>
            <a:off x="7353300" y="3095625"/>
            <a:ext cx="4369" cy="9702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EA8677F-6214-45EA-AB8E-43F570755087}"/>
              </a:ext>
            </a:extLst>
          </p:cNvPr>
          <p:cNvCxnSpPr>
            <a:cxnSpLocks/>
          </p:cNvCxnSpPr>
          <p:nvPr/>
        </p:nvCxnSpPr>
        <p:spPr>
          <a:xfrm>
            <a:off x="6242050" y="3111955"/>
            <a:ext cx="0" cy="18409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312D15-A39E-4D96-86C5-26A2A3F18B0B}"/>
              </a:ext>
            </a:extLst>
          </p:cNvPr>
          <p:cNvCxnSpPr>
            <a:cxnSpLocks/>
          </p:cNvCxnSpPr>
          <p:nvPr/>
        </p:nvCxnSpPr>
        <p:spPr>
          <a:xfrm>
            <a:off x="6242050" y="4952934"/>
            <a:ext cx="139700" cy="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62EF15E-0A13-4376-9635-876054C73319}"/>
              </a:ext>
            </a:extLst>
          </p:cNvPr>
          <p:cNvCxnSpPr>
            <a:cxnSpLocks/>
          </p:cNvCxnSpPr>
          <p:nvPr/>
        </p:nvCxnSpPr>
        <p:spPr>
          <a:xfrm>
            <a:off x="4519165" y="4902577"/>
            <a:ext cx="15098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97260F5-B66C-420E-84F1-E6C3353F5A7C}"/>
              </a:ext>
            </a:extLst>
          </p:cNvPr>
          <p:cNvSpPr txBox="1"/>
          <p:nvPr/>
        </p:nvSpPr>
        <p:spPr>
          <a:xfrm>
            <a:off x="5881294" y="2444576"/>
            <a:ext cx="1699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⑥</a:t>
            </a:r>
            <a:r>
              <a:rPr lang="en-US" altLang="ko-KR" sz="1200" b="1" dirty="0">
                <a:solidFill>
                  <a:srgbClr val="C00000"/>
                </a:solidFill>
              </a:rPr>
              <a:t>TIR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FD432D9-F8D2-490A-A2D3-B1725C22BD4A}"/>
              </a:ext>
            </a:extLst>
          </p:cNvPr>
          <p:cNvCxnSpPr>
            <a:cxnSpLocks/>
          </p:cNvCxnSpPr>
          <p:nvPr/>
        </p:nvCxnSpPr>
        <p:spPr>
          <a:xfrm flipV="1">
            <a:off x="5993789" y="4128195"/>
            <a:ext cx="0" cy="7839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E358D83-2945-4881-8C87-E8E1E4BF59BB}"/>
              </a:ext>
            </a:extLst>
          </p:cNvPr>
          <p:cNvCxnSpPr>
            <a:cxnSpLocks/>
          </p:cNvCxnSpPr>
          <p:nvPr/>
        </p:nvCxnSpPr>
        <p:spPr>
          <a:xfrm flipV="1">
            <a:off x="6022364" y="4160195"/>
            <a:ext cx="618159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C350422-FEBD-4926-AC75-A0B2BDC3758C}"/>
              </a:ext>
            </a:extLst>
          </p:cNvPr>
          <p:cNvCxnSpPr>
            <a:cxnSpLocks/>
          </p:cNvCxnSpPr>
          <p:nvPr/>
        </p:nvCxnSpPr>
        <p:spPr>
          <a:xfrm>
            <a:off x="4026162" y="5060061"/>
            <a:ext cx="0" cy="6835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C7181D9-7365-46C5-874A-B58BD816A8B1}"/>
              </a:ext>
            </a:extLst>
          </p:cNvPr>
          <p:cNvCxnSpPr>
            <a:cxnSpLocks/>
          </p:cNvCxnSpPr>
          <p:nvPr/>
        </p:nvCxnSpPr>
        <p:spPr>
          <a:xfrm>
            <a:off x="3998248" y="5705595"/>
            <a:ext cx="2564477" cy="94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893EAD5-2234-4957-98CF-A71CF64EAF1D}"/>
              </a:ext>
            </a:extLst>
          </p:cNvPr>
          <p:cNvCxnSpPr>
            <a:cxnSpLocks/>
          </p:cNvCxnSpPr>
          <p:nvPr/>
        </p:nvCxnSpPr>
        <p:spPr>
          <a:xfrm flipV="1">
            <a:off x="6498614" y="5534025"/>
            <a:ext cx="0" cy="2162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57A30A-73B7-42B9-9086-5FD3F7575BC9}"/>
              </a:ext>
            </a:extLst>
          </p:cNvPr>
          <p:cNvSpPr txBox="1"/>
          <p:nvPr/>
        </p:nvSpPr>
        <p:spPr>
          <a:xfrm>
            <a:off x="7022757" y="5029627"/>
            <a:ext cx="1699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⑧</a:t>
            </a:r>
            <a:r>
              <a:rPr lang="en-US" altLang="ko-KR" sz="1200" b="1" dirty="0">
                <a:solidFill>
                  <a:srgbClr val="C00000"/>
                </a:solidFill>
              </a:rPr>
              <a:t>TIN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C78BB7A-A5A6-426F-A4A4-5F2849784CCF}"/>
              </a:ext>
            </a:extLst>
          </p:cNvPr>
          <p:cNvCxnSpPr>
            <a:cxnSpLocks/>
          </p:cNvCxnSpPr>
          <p:nvPr/>
        </p:nvCxnSpPr>
        <p:spPr>
          <a:xfrm flipV="1">
            <a:off x="7331085" y="5306626"/>
            <a:ext cx="0" cy="4258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067BD4F-03E5-40DA-8CE9-2ADE09CE4798}"/>
              </a:ext>
            </a:extLst>
          </p:cNvPr>
          <p:cNvSpPr txBox="1"/>
          <p:nvPr/>
        </p:nvSpPr>
        <p:spPr>
          <a:xfrm>
            <a:off x="4213425" y="4564880"/>
            <a:ext cx="712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⑨ </a:t>
            </a:r>
            <a:r>
              <a:rPr lang="en-US" altLang="ko-KR" sz="1200" b="1" dirty="0">
                <a:solidFill>
                  <a:srgbClr val="C00000"/>
                </a:solidFill>
              </a:rPr>
              <a:t>CLE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D485245-D514-4EDD-9973-BE78D21E3FA2}"/>
              </a:ext>
            </a:extLst>
          </p:cNvPr>
          <p:cNvCxnSpPr>
            <a:cxnSpLocks/>
          </p:cNvCxnSpPr>
          <p:nvPr/>
        </p:nvCxnSpPr>
        <p:spPr>
          <a:xfrm>
            <a:off x="4027222" y="5670965"/>
            <a:ext cx="0" cy="3117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41D4823-59DB-4AB1-8150-37DB6FA0B395}"/>
              </a:ext>
            </a:extLst>
          </p:cNvPr>
          <p:cNvCxnSpPr>
            <a:cxnSpLocks/>
          </p:cNvCxnSpPr>
          <p:nvPr/>
        </p:nvCxnSpPr>
        <p:spPr>
          <a:xfrm>
            <a:off x="4028593" y="5993303"/>
            <a:ext cx="261193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A118121-10C8-4B43-9AB1-D2ECFBD2C8DB}"/>
              </a:ext>
            </a:extLst>
          </p:cNvPr>
          <p:cNvCxnSpPr>
            <a:cxnSpLocks/>
          </p:cNvCxnSpPr>
          <p:nvPr/>
        </p:nvCxnSpPr>
        <p:spPr>
          <a:xfrm>
            <a:off x="4892193" y="4693226"/>
            <a:ext cx="1289532" cy="121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D825E07-818E-4991-96BB-8BFEB78145B5}"/>
              </a:ext>
            </a:extLst>
          </p:cNvPr>
          <p:cNvCxnSpPr>
            <a:cxnSpLocks/>
          </p:cNvCxnSpPr>
          <p:nvPr/>
        </p:nvCxnSpPr>
        <p:spPr>
          <a:xfrm flipV="1">
            <a:off x="6129538" y="3514313"/>
            <a:ext cx="0" cy="11789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2600E4E-BE39-4CE0-913D-D177D49026D7}"/>
              </a:ext>
            </a:extLst>
          </p:cNvPr>
          <p:cNvCxnSpPr>
            <a:cxnSpLocks/>
          </p:cNvCxnSpPr>
          <p:nvPr/>
        </p:nvCxnSpPr>
        <p:spPr>
          <a:xfrm flipH="1" flipV="1">
            <a:off x="5893374" y="3524592"/>
            <a:ext cx="25588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FD21C88-9790-4140-8BB0-D9C7D5C0B647}"/>
              </a:ext>
            </a:extLst>
          </p:cNvPr>
          <p:cNvCxnSpPr>
            <a:cxnSpLocks/>
          </p:cNvCxnSpPr>
          <p:nvPr/>
        </p:nvCxnSpPr>
        <p:spPr>
          <a:xfrm flipH="1">
            <a:off x="4508378" y="3523400"/>
            <a:ext cx="425499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7DA7668-D869-4A70-BB12-2BA5043DC436}"/>
              </a:ext>
            </a:extLst>
          </p:cNvPr>
          <p:cNvSpPr txBox="1"/>
          <p:nvPr/>
        </p:nvSpPr>
        <p:spPr>
          <a:xfrm>
            <a:off x="4401498" y="3220915"/>
            <a:ext cx="712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⑩ </a:t>
            </a:r>
            <a:r>
              <a:rPr lang="en-US" altLang="ko-KR" sz="1200" b="1" dirty="0">
                <a:solidFill>
                  <a:srgbClr val="C00000"/>
                </a:solidFill>
              </a:rPr>
              <a:t>TOR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9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1" grpId="0"/>
      <p:bldP spid="43" grpId="0"/>
      <p:bldP spid="44" grpId="0"/>
      <p:bldP spid="50" grpId="0"/>
      <p:bldP spid="56" grpId="0"/>
      <p:bldP spid="72" grpId="0"/>
      <p:bldP spid="84" grpId="0"/>
      <p:bldP spid="87" grpId="0"/>
      <p:bldP spid="10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Erase</a:t>
            </a:r>
          </a:p>
          <a:p>
            <a:pPr lvl="1"/>
            <a:r>
              <a:rPr lang="en-US" altLang="ko-KR" b="1" dirty="0"/>
              <a:t>Block </a:t>
            </a:r>
            <a:r>
              <a:rPr lang="en-US" altLang="ko-KR" b="1" dirty="0" err="1"/>
              <a:t>ERase</a:t>
            </a:r>
            <a:r>
              <a:rPr lang="en-US" altLang="ko-KR" b="1" dirty="0"/>
              <a:t>, Transfer-Out of Register(Error correction)</a:t>
            </a:r>
          </a:p>
          <a:p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Flash memory Operation 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3FFE617-53BA-43DE-9893-BCFFF9B6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3" b="10550"/>
          <a:stretch/>
        </p:blipFill>
        <p:spPr>
          <a:xfrm>
            <a:off x="3146425" y="2743395"/>
            <a:ext cx="5256579" cy="352600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510393E-22FD-400D-9A06-34E4421601ED}"/>
              </a:ext>
            </a:extLst>
          </p:cNvPr>
          <p:cNvSpPr/>
          <p:nvPr/>
        </p:nvSpPr>
        <p:spPr>
          <a:xfrm>
            <a:off x="6611948" y="5624330"/>
            <a:ext cx="1438275" cy="47724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 Register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B331223-7B87-4957-8213-65EE8E4A6F4F}"/>
              </a:ext>
            </a:extLst>
          </p:cNvPr>
          <p:cNvCxnSpPr>
            <a:cxnSpLocks/>
          </p:cNvCxnSpPr>
          <p:nvPr/>
        </p:nvCxnSpPr>
        <p:spPr>
          <a:xfrm>
            <a:off x="2826967" y="4669219"/>
            <a:ext cx="77676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0406CA1-8E06-4BB7-A19E-2D204AEFE92A}"/>
              </a:ext>
            </a:extLst>
          </p:cNvPr>
          <p:cNvCxnSpPr>
            <a:cxnSpLocks/>
          </p:cNvCxnSpPr>
          <p:nvPr/>
        </p:nvCxnSpPr>
        <p:spPr>
          <a:xfrm>
            <a:off x="3034372" y="3527582"/>
            <a:ext cx="53779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1CFC76D-F5D0-44C9-8673-5CF69DE80D8C}"/>
              </a:ext>
            </a:extLst>
          </p:cNvPr>
          <p:cNvSpPr txBox="1"/>
          <p:nvPr/>
        </p:nvSpPr>
        <p:spPr>
          <a:xfrm>
            <a:off x="1867204" y="4506396"/>
            <a:ext cx="12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①Erase Req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34D42C-C67C-4F77-AAC1-B02DA25575B1}"/>
              </a:ext>
            </a:extLst>
          </p:cNvPr>
          <p:cNvSpPr txBox="1"/>
          <p:nvPr/>
        </p:nvSpPr>
        <p:spPr>
          <a:xfrm>
            <a:off x="1548360" y="3370809"/>
            <a:ext cx="1819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Data Address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DD734B-8DF8-4FCD-82E3-6DA713BB6589}"/>
              </a:ext>
            </a:extLst>
          </p:cNvPr>
          <p:cNvSpPr txBox="1"/>
          <p:nvPr/>
        </p:nvSpPr>
        <p:spPr>
          <a:xfrm>
            <a:off x="3640006" y="4814435"/>
            <a:ext cx="72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④ </a:t>
            </a:r>
            <a:r>
              <a:rPr lang="en-US" altLang="ko-KR" sz="1200" b="1" dirty="0">
                <a:solidFill>
                  <a:srgbClr val="C00000"/>
                </a:solidFill>
              </a:rPr>
              <a:t>ALE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58CB45-3F40-4E4B-852F-2743E1E311C2}"/>
              </a:ext>
            </a:extLst>
          </p:cNvPr>
          <p:cNvSpPr txBox="1"/>
          <p:nvPr/>
        </p:nvSpPr>
        <p:spPr>
          <a:xfrm>
            <a:off x="3640006" y="4249505"/>
            <a:ext cx="712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② </a:t>
            </a:r>
            <a:r>
              <a:rPr lang="en-US" altLang="ko-KR" sz="1200" b="1" dirty="0">
                <a:solidFill>
                  <a:srgbClr val="C00000"/>
                </a:solidFill>
              </a:rPr>
              <a:t>CLE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5F7D17-615D-4F93-8E6F-44ED2C5E77A4}"/>
              </a:ext>
            </a:extLst>
          </p:cNvPr>
          <p:cNvSpPr txBox="1"/>
          <p:nvPr/>
        </p:nvSpPr>
        <p:spPr>
          <a:xfrm>
            <a:off x="2826967" y="3841671"/>
            <a:ext cx="1699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③ </a:t>
            </a:r>
            <a:r>
              <a:rPr lang="en-US" altLang="ko-KR" sz="1200" b="1" dirty="0">
                <a:solidFill>
                  <a:srgbClr val="C00000"/>
                </a:solidFill>
              </a:rPr>
              <a:t>Transfer Command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3DBD90E-234C-4CEF-A41C-E621E1B3A626}"/>
              </a:ext>
            </a:extLst>
          </p:cNvPr>
          <p:cNvCxnSpPr>
            <a:cxnSpLocks/>
          </p:cNvCxnSpPr>
          <p:nvPr/>
        </p:nvCxnSpPr>
        <p:spPr>
          <a:xfrm flipV="1">
            <a:off x="4434242" y="4011373"/>
            <a:ext cx="404153" cy="33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88FA24F-D77B-4544-A8A2-9C3D734EF1B6}"/>
              </a:ext>
            </a:extLst>
          </p:cNvPr>
          <p:cNvSpPr txBox="1"/>
          <p:nvPr/>
        </p:nvSpPr>
        <p:spPr>
          <a:xfrm>
            <a:off x="3034372" y="2968727"/>
            <a:ext cx="1699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⑤ </a:t>
            </a:r>
            <a:r>
              <a:rPr lang="en-US" altLang="ko-KR" sz="1200" b="1" dirty="0">
                <a:solidFill>
                  <a:srgbClr val="C00000"/>
                </a:solidFill>
              </a:rPr>
              <a:t>Transfer Address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5B8503A-F0D8-462F-B9D9-303B280685EA}"/>
              </a:ext>
            </a:extLst>
          </p:cNvPr>
          <p:cNvCxnSpPr>
            <a:cxnSpLocks/>
          </p:cNvCxnSpPr>
          <p:nvPr/>
        </p:nvCxnSpPr>
        <p:spPr>
          <a:xfrm>
            <a:off x="4526672" y="3102673"/>
            <a:ext cx="36716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11A222C-F4F3-41AA-8362-5775EF6E977A}"/>
              </a:ext>
            </a:extLst>
          </p:cNvPr>
          <p:cNvCxnSpPr>
            <a:cxnSpLocks/>
          </p:cNvCxnSpPr>
          <p:nvPr/>
        </p:nvCxnSpPr>
        <p:spPr>
          <a:xfrm>
            <a:off x="5369017" y="4201026"/>
            <a:ext cx="0" cy="3739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A092092-F97C-481F-8FAA-13F9C2167225}"/>
              </a:ext>
            </a:extLst>
          </p:cNvPr>
          <p:cNvCxnSpPr>
            <a:cxnSpLocks/>
          </p:cNvCxnSpPr>
          <p:nvPr/>
        </p:nvCxnSpPr>
        <p:spPr>
          <a:xfrm flipH="1">
            <a:off x="4476750" y="4495800"/>
            <a:ext cx="923926" cy="95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08212AB-2804-4897-A31E-9E2B5F3AEDB3}"/>
              </a:ext>
            </a:extLst>
          </p:cNvPr>
          <p:cNvSpPr txBox="1"/>
          <p:nvPr/>
        </p:nvSpPr>
        <p:spPr>
          <a:xfrm>
            <a:off x="4519165" y="4197834"/>
            <a:ext cx="941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</a:rPr>
              <a:t>⑥ </a:t>
            </a:r>
            <a:r>
              <a:rPr lang="en-US" altLang="ko-KR" sz="1200" b="1" dirty="0">
                <a:solidFill>
                  <a:srgbClr val="C00000"/>
                </a:solidFill>
              </a:rPr>
              <a:t>Initiate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CCDDED9-41BA-491C-84B3-BE0E0E9082CC}"/>
              </a:ext>
            </a:extLst>
          </p:cNvPr>
          <p:cNvCxnSpPr>
            <a:cxnSpLocks/>
          </p:cNvCxnSpPr>
          <p:nvPr/>
        </p:nvCxnSpPr>
        <p:spPr>
          <a:xfrm>
            <a:off x="5881294" y="3102673"/>
            <a:ext cx="1529156" cy="120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74A5708-4981-4612-B318-2A811EDE4B7C}"/>
              </a:ext>
            </a:extLst>
          </p:cNvPr>
          <p:cNvCxnSpPr>
            <a:cxnSpLocks/>
          </p:cNvCxnSpPr>
          <p:nvPr/>
        </p:nvCxnSpPr>
        <p:spPr>
          <a:xfrm>
            <a:off x="7353300" y="3095625"/>
            <a:ext cx="0" cy="14692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EA8677F-6214-45EA-AB8E-43F570755087}"/>
              </a:ext>
            </a:extLst>
          </p:cNvPr>
          <p:cNvCxnSpPr>
            <a:cxnSpLocks/>
          </p:cNvCxnSpPr>
          <p:nvPr/>
        </p:nvCxnSpPr>
        <p:spPr>
          <a:xfrm>
            <a:off x="6242050" y="3111955"/>
            <a:ext cx="0" cy="18409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312D15-A39E-4D96-86C5-26A2A3F18B0B}"/>
              </a:ext>
            </a:extLst>
          </p:cNvPr>
          <p:cNvCxnSpPr>
            <a:cxnSpLocks/>
          </p:cNvCxnSpPr>
          <p:nvPr/>
        </p:nvCxnSpPr>
        <p:spPr>
          <a:xfrm>
            <a:off x="6242050" y="4952934"/>
            <a:ext cx="8333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62EF15E-0A13-4376-9635-876054C73319}"/>
              </a:ext>
            </a:extLst>
          </p:cNvPr>
          <p:cNvCxnSpPr>
            <a:cxnSpLocks/>
          </p:cNvCxnSpPr>
          <p:nvPr/>
        </p:nvCxnSpPr>
        <p:spPr>
          <a:xfrm>
            <a:off x="4519165" y="4902577"/>
            <a:ext cx="15098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FD432D9-F8D2-490A-A2D3-B1725C22BD4A}"/>
              </a:ext>
            </a:extLst>
          </p:cNvPr>
          <p:cNvCxnSpPr>
            <a:cxnSpLocks/>
          </p:cNvCxnSpPr>
          <p:nvPr/>
        </p:nvCxnSpPr>
        <p:spPr>
          <a:xfrm flipV="1">
            <a:off x="5993789" y="4128195"/>
            <a:ext cx="0" cy="7839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E358D83-2945-4881-8C87-E8E1E4BF59BB}"/>
              </a:ext>
            </a:extLst>
          </p:cNvPr>
          <p:cNvCxnSpPr>
            <a:cxnSpLocks/>
          </p:cNvCxnSpPr>
          <p:nvPr/>
        </p:nvCxnSpPr>
        <p:spPr>
          <a:xfrm flipV="1">
            <a:off x="6022364" y="4160195"/>
            <a:ext cx="618159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C350422-FEBD-4926-AC75-A0B2BDC3758C}"/>
              </a:ext>
            </a:extLst>
          </p:cNvPr>
          <p:cNvCxnSpPr>
            <a:cxnSpLocks/>
          </p:cNvCxnSpPr>
          <p:nvPr/>
        </p:nvCxnSpPr>
        <p:spPr>
          <a:xfrm>
            <a:off x="4026162" y="5060061"/>
            <a:ext cx="0" cy="6835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C7181D9-7365-46C5-874A-B58BD816A8B1}"/>
              </a:ext>
            </a:extLst>
          </p:cNvPr>
          <p:cNvCxnSpPr>
            <a:cxnSpLocks/>
          </p:cNvCxnSpPr>
          <p:nvPr/>
        </p:nvCxnSpPr>
        <p:spPr>
          <a:xfrm>
            <a:off x="3998248" y="5705595"/>
            <a:ext cx="2564477" cy="94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893EAD5-2234-4957-98CF-A71CF64EAF1D}"/>
              </a:ext>
            </a:extLst>
          </p:cNvPr>
          <p:cNvCxnSpPr>
            <a:cxnSpLocks/>
          </p:cNvCxnSpPr>
          <p:nvPr/>
        </p:nvCxnSpPr>
        <p:spPr>
          <a:xfrm flipV="1">
            <a:off x="6498614" y="5534025"/>
            <a:ext cx="0" cy="2162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57A30A-73B7-42B9-9086-5FD3F7575BC9}"/>
              </a:ext>
            </a:extLst>
          </p:cNvPr>
          <p:cNvSpPr txBox="1"/>
          <p:nvPr/>
        </p:nvSpPr>
        <p:spPr>
          <a:xfrm>
            <a:off x="6611948" y="4409924"/>
            <a:ext cx="1699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⑦</a:t>
            </a:r>
            <a:r>
              <a:rPr lang="en-US" altLang="ko-KR" sz="1200" b="1" dirty="0">
                <a:solidFill>
                  <a:srgbClr val="C00000"/>
                </a:solidFill>
              </a:rPr>
              <a:t>BER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067BD4F-03E5-40DA-8CE9-2ADE09CE4798}"/>
              </a:ext>
            </a:extLst>
          </p:cNvPr>
          <p:cNvSpPr txBox="1"/>
          <p:nvPr/>
        </p:nvSpPr>
        <p:spPr>
          <a:xfrm>
            <a:off x="4213425" y="4564880"/>
            <a:ext cx="712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⑧ </a:t>
            </a:r>
            <a:r>
              <a:rPr lang="en-US" altLang="ko-KR" sz="1200" b="1" dirty="0">
                <a:solidFill>
                  <a:srgbClr val="C00000"/>
                </a:solidFill>
              </a:rPr>
              <a:t>CLE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A118121-10C8-4B43-9AB1-D2ECFBD2C8DB}"/>
              </a:ext>
            </a:extLst>
          </p:cNvPr>
          <p:cNvCxnSpPr>
            <a:cxnSpLocks/>
          </p:cNvCxnSpPr>
          <p:nvPr/>
        </p:nvCxnSpPr>
        <p:spPr>
          <a:xfrm>
            <a:off x="4892193" y="4693226"/>
            <a:ext cx="1289532" cy="121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D825E07-818E-4991-96BB-8BFEB78145B5}"/>
              </a:ext>
            </a:extLst>
          </p:cNvPr>
          <p:cNvCxnSpPr>
            <a:cxnSpLocks/>
          </p:cNvCxnSpPr>
          <p:nvPr/>
        </p:nvCxnSpPr>
        <p:spPr>
          <a:xfrm flipV="1">
            <a:off x="6129538" y="3514313"/>
            <a:ext cx="0" cy="11789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2600E4E-BE39-4CE0-913D-D177D49026D7}"/>
              </a:ext>
            </a:extLst>
          </p:cNvPr>
          <p:cNvCxnSpPr>
            <a:cxnSpLocks/>
          </p:cNvCxnSpPr>
          <p:nvPr/>
        </p:nvCxnSpPr>
        <p:spPr>
          <a:xfrm flipH="1" flipV="1">
            <a:off x="5893374" y="3524592"/>
            <a:ext cx="255880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FD21C88-9790-4140-8BB0-D9C7D5C0B647}"/>
              </a:ext>
            </a:extLst>
          </p:cNvPr>
          <p:cNvCxnSpPr>
            <a:cxnSpLocks/>
          </p:cNvCxnSpPr>
          <p:nvPr/>
        </p:nvCxnSpPr>
        <p:spPr>
          <a:xfrm flipH="1">
            <a:off x="4508378" y="3523400"/>
            <a:ext cx="425499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7DA7668-D869-4A70-BB12-2BA5043DC436}"/>
              </a:ext>
            </a:extLst>
          </p:cNvPr>
          <p:cNvSpPr txBox="1"/>
          <p:nvPr/>
        </p:nvSpPr>
        <p:spPr>
          <a:xfrm>
            <a:off x="4401498" y="3220915"/>
            <a:ext cx="712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</a:rPr>
              <a:t>⑩ </a:t>
            </a:r>
            <a:r>
              <a:rPr lang="en-US" altLang="ko-KR" sz="1200" b="1" dirty="0">
                <a:solidFill>
                  <a:srgbClr val="C00000"/>
                </a:solidFill>
              </a:rPr>
              <a:t>TOR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4EE159-776F-481A-B123-B2AF009BBB70}"/>
              </a:ext>
            </a:extLst>
          </p:cNvPr>
          <p:cNvGrpSpPr/>
          <p:nvPr/>
        </p:nvGrpSpPr>
        <p:grpSpPr>
          <a:xfrm>
            <a:off x="7205900" y="4727205"/>
            <a:ext cx="294798" cy="439431"/>
            <a:chOff x="9096851" y="1602344"/>
            <a:chExt cx="1142047" cy="100815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E61E4BB-09AE-4D30-8F40-41EDEFFDC070}"/>
                </a:ext>
              </a:extLst>
            </p:cNvPr>
            <p:cNvSpPr/>
            <p:nvPr/>
          </p:nvSpPr>
          <p:spPr>
            <a:xfrm>
              <a:off x="9096851" y="1602344"/>
              <a:ext cx="1142047" cy="1008153"/>
            </a:xfrm>
            <a:prstGeom prst="rect">
              <a:avLst/>
            </a:prstGeom>
            <a:solidFill>
              <a:srgbClr val="AFB782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CBBE575-2F96-4E75-A6EF-EA47144619C6}"/>
                </a:ext>
              </a:extLst>
            </p:cNvPr>
            <p:cNvSpPr/>
            <p:nvPr/>
          </p:nvSpPr>
          <p:spPr>
            <a:xfrm>
              <a:off x="9158762" y="1702374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8B78BC6-DB58-4B13-9837-48923953CECA}"/>
                </a:ext>
              </a:extLst>
            </p:cNvPr>
            <p:cNvSpPr/>
            <p:nvPr/>
          </p:nvSpPr>
          <p:spPr>
            <a:xfrm>
              <a:off x="9158762" y="1975750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329FDB3-E606-48D8-B623-B5218FFA21AC}"/>
                </a:ext>
              </a:extLst>
            </p:cNvPr>
            <p:cNvSpPr/>
            <p:nvPr/>
          </p:nvSpPr>
          <p:spPr>
            <a:xfrm>
              <a:off x="9158761" y="2256984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EA9A723-1172-476B-88C8-3A16093F45A3}"/>
                </a:ext>
              </a:extLst>
            </p:cNvPr>
            <p:cNvSpPr/>
            <p:nvPr/>
          </p:nvSpPr>
          <p:spPr>
            <a:xfrm>
              <a:off x="9691684" y="1702374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887121E-F6A8-46FF-BFE1-7E685EAA8E06}"/>
                </a:ext>
              </a:extLst>
            </p:cNvPr>
            <p:cNvSpPr/>
            <p:nvPr/>
          </p:nvSpPr>
          <p:spPr>
            <a:xfrm>
              <a:off x="9691683" y="1977814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2C23B74-A6EE-42E3-9830-E2B4CA112664}"/>
                </a:ext>
              </a:extLst>
            </p:cNvPr>
            <p:cNvSpPr/>
            <p:nvPr/>
          </p:nvSpPr>
          <p:spPr>
            <a:xfrm>
              <a:off x="9691683" y="2259282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F8D7A103-2282-4DFA-A405-7AA1D03613B8}"/>
              </a:ext>
            </a:extLst>
          </p:cNvPr>
          <p:cNvSpPr/>
          <p:nvPr/>
        </p:nvSpPr>
        <p:spPr>
          <a:xfrm>
            <a:off x="7048500" y="4708300"/>
            <a:ext cx="125115" cy="444725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왼쪽 대괄호 64">
            <a:extLst>
              <a:ext uri="{FF2B5EF4-FFF2-40B4-BE49-F238E27FC236}">
                <a16:creationId xmlns:a16="http://schemas.microsoft.com/office/drawing/2014/main" id="{21ADE51D-3786-45E5-B6FD-5FDF377C8646}"/>
              </a:ext>
            </a:extLst>
          </p:cNvPr>
          <p:cNvSpPr/>
          <p:nvPr/>
        </p:nvSpPr>
        <p:spPr>
          <a:xfrm rot="5400000">
            <a:off x="7304245" y="4504445"/>
            <a:ext cx="98108" cy="277215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7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1" grpId="0"/>
      <p:bldP spid="43" grpId="0"/>
      <p:bldP spid="44" grpId="0"/>
      <p:bldP spid="50" grpId="0"/>
      <p:bldP spid="56" grpId="0"/>
      <p:bldP spid="84" grpId="0"/>
      <p:bldP spid="87" grpId="0"/>
      <p:bldP spid="103" grpId="0"/>
      <p:bldP spid="7" grpId="0" animBg="1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Cache </a:t>
            </a:r>
            <a:r>
              <a:rPr lang="en-US" altLang="ko-KR" dirty="0"/>
              <a:t>Register</a:t>
            </a:r>
            <a:r>
              <a:rPr lang="ko-KR" altLang="en-US" dirty="0"/>
              <a:t>에 데이터가 먼저 </a:t>
            </a:r>
            <a:r>
              <a:rPr lang="en-US" altLang="ko-KR" dirty="0"/>
              <a:t>Load</a:t>
            </a:r>
            <a:r>
              <a:rPr lang="ko-KR" altLang="en-US" dirty="0"/>
              <a:t>후 </a:t>
            </a:r>
            <a:r>
              <a:rPr lang="en-US" altLang="ko-KR" dirty="0"/>
              <a:t>Data Register</a:t>
            </a:r>
            <a:r>
              <a:rPr lang="ko-KR" altLang="en-US" dirty="0"/>
              <a:t>로 </a:t>
            </a:r>
            <a:r>
              <a:rPr lang="en-US" altLang="ko-KR" dirty="0"/>
              <a:t>Copy</a:t>
            </a:r>
          </a:p>
          <a:p>
            <a:r>
              <a:rPr lang="ko-KR" altLang="en-US" dirty="0"/>
              <a:t>연속적인 </a:t>
            </a:r>
            <a:r>
              <a:rPr lang="en-US" altLang="ko-KR" dirty="0"/>
              <a:t>Read, Write Op </a:t>
            </a:r>
            <a:r>
              <a:rPr lang="ko-KR" altLang="en-US" dirty="0"/>
              <a:t>수행 시 </a:t>
            </a:r>
            <a:r>
              <a:rPr lang="en-US" altLang="ko-KR" dirty="0"/>
              <a:t>Cache</a:t>
            </a:r>
            <a:r>
              <a:rPr lang="ko-KR" altLang="en-US" dirty="0"/>
              <a:t>에 다음 </a:t>
            </a:r>
            <a:r>
              <a:rPr lang="en-US" altLang="ko-KR" dirty="0"/>
              <a:t>Op</a:t>
            </a:r>
            <a:r>
              <a:rPr lang="ko-KR" altLang="en-US" dirty="0"/>
              <a:t>에 필요한 데이터 </a:t>
            </a:r>
            <a:r>
              <a:rPr lang="en-US" altLang="ko-KR" dirty="0"/>
              <a:t>Prefetch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Flash memory Operation with Cache 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3FFE617-53BA-43DE-9893-BCFFF9B6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3" b="10550"/>
          <a:stretch/>
        </p:blipFill>
        <p:spPr>
          <a:xfrm>
            <a:off x="3146425" y="2743395"/>
            <a:ext cx="5256579" cy="35260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303639-FA20-4875-93D7-A7D67049C38A}"/>
              </a:ext>
            </a:extLst>
          </p:cNvPr>
          <p:cNvSpPr/>
          <p:nvPr/>
        </p:nvSpPr>
        <p:spPr>
          <a:xfrm>
            <a:off x="6642100" y="5841999"/>
            <a:ext cx="1441450" cy="273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859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Page-to-Page </a:t>
            </a:r>
            <a:r>
              <a:rPr lang="ko-KR" altLang="en-US" dirty="0"/>
              <a:t>데이터 이동 시 </a:t>
            </a:r>
            <a:r>
              <a:rPr lang="en-US" altLang="ko-KR" dirty="0"/>
              <a:t>Host</a:t>
            </a:r>
            <a:r>
              <a:rPr lang="ko-KR" altLang="en-US" dirty="0"/>
              <a:t>를 거치지 않고 데이터 이동 </a:t>
            </a:r>
            <a:endParaRPr lang="en-US" altLang="ko-KR" dirty="0"/>
          </a:p>
          <a:p>
            <a:r>
              <a:rPr lang="en-US" altLang="ko-KR" dirty="0"/>
              <a:t>Host</a:t>
            </a:r>
            <a:r>
              <a:rPr lang="ko-KR" altLang="en-US" dirty="0"/>
              <a:t>는 데이터 </a:t>
            </a:r>
            <a:r>
              <a:rPr lang="en-US" altLang="ko-KR" dirty="0"/>
              <a:t>Address</a:t>
            </a:r>
            <a:r>
              <a:rPr lang="ko-KR" altLang="en-US" dirty="0"/>
              <a:t>만 </a:t>
            </a:r>
            <a:r>
              <a:rPr lang="en-US" altLang="ko-KR" dirty="0"/>
              <a:t>Data Register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NAND Flash </a:t>
            </a:r>
            <a:r>
              <a:rPr lang="ko-KR" altLang="en-US" dirty="0"/>
              <a:t>내부적으로 데이터 이동 </a:t>
            </a:r>
            <a:endParaRPr lang="en-US" altLang="ko-KR" dirty="0"/>
          </a:p>
          <a:p>
            <a:pPr lvl="1"/>
            <a:r>
              <a:rPr lang="en-US" altLang="ko-KR" dirty="0"/>
              <a:t>External</a:t>
            </a:r>
            <a:r>
              <a:rPr lang="ko-KR" altLang="en-US" dirty="0"/>
              <a:t> </a:t>
            </a:r>
            <a:r>
              <a:rPr lang="en-US" altLang="ko-KR" dirty="0"/>
              <a:t>memory Data</a:t>
            </a:r>
            <a:r>
              <a:rPr lang="ko-KR" altLang="en-US" dirty="0"/>
              <a:t> </a:t>
            </a:r>
            <a:r>
              <a:rPr lang="en-US" altLang="ko-KR" dirty="0"/>
              <a:t>Copy</a:t>
            </a:r>
            <a:r>
              <a:rPr lang="ko-KR" altLang="en-US" dirty="0"/>
              <a:t>에 대한 </a:t>
            </a:r>
            <a:r>
              <a:rPr lang="en-US" altLang="ko-KR" dirty="0"/>
              <a:t>Overhead </a:t>
            </a:r>
            <a:r>
              <a:rPr lang="ko-KR" altLang="en-US" dirty="0"/>
              <a:t>감소 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Internal</a:t>
            </a:r>
            <a:r>
              <a:rPr lang="ko-KR" altLang="en-US" dirty="0">
                <a:latin typeface="+mn-ea"/>
                <a:ea typeface="+mn-ea"/>
                <a:cs typeface="lato"/>
              </a:rPr>
              <a:t> </a:t>
            </a:r>
            <a:r>
              <a:rPr lang="en-US" altLang="ko-KR" dirty="0">
                <a:latin typeface="+mn-ea"/>
                <a:ea typeface="+mn-ea"/>
                <a:cs typeface="lato"/>
              </a:rPr>
              <a:t>Data</a:t>
            </a:r>
            <a:r>
              <a:rPr lang="ko-KR" altLang="en-US" dirty="0">
                <a:latin typeface="+mn-ea"/>
                <a:ea typeface="+mn-ea"/>
                <a:cs typeface="lato"/>
              </a:rPr>
              <a:t> </a:t>
            </a:r>
            <a:r>
              <a:rPr lang="en-US" altLang="ko-KR" dirty="0">
                <a:latin typeface="+mn-ea"/>
                <a:ea typeface="+mn-ea"/>
                <a:cs typeface="lato"/>
              </a:rPr>
              <a:t>Move</a:t>
            </a:r>
            <a:r>
              <a:rPr lang="ko-KR" altLang="en-US" dirty="0">
                <a:latin typeface="+mn-ea"/>
                <a:ea typeface="+mn-ea"/>
                <a:cs typeface="lato"/>
              </a:rPr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37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38191F82-C998-48C3-9156-F5FD27737D4D}"/>
              </a:ext>
            </a:extLst>
          </p:cNvPr>
          <p:cNvSpPr/>
          <p:nvPr/>
        </p:nvSpPr>
        <p:spPr>
          <a:xfrm>
            <a:off x="7717316" y="2412890"/>
            <a:ext cx="1528681" cy="294005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3" name="직사각형 502">
            <a:extLst>
              <a:ext uri="{FF2B5EF4-FFF2-40B4-BE49-F238E27FC236}">
                <a16:creationId xmlns:a16="http://schemas.microsoft.com/office/drawing/2014/main" id="{C3411F0D-3C7C-4EB4-BBDF-E3532F39D76A}"/>
              </a:ext>
            </a:extLst>
          </p:cNvPr>
          <p:cNvSpPr/>
          <p:nvPr/>
        </p:nvSpPr>
        <p:spPr>
          <a:xfrm>
            <a:off x="7765215" y="2680769"/>
            <a:ext cx="1354720" cy="750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34" y="866127"/>
            <a:ext cx="11757660" cy="5146052"/>
          </a:xfrm>
        </p:spPr>
        <p:txBody>
          <a:bodyPr/>
          <a:lstStyle/>
          <a:p>
            <a:r>
              <a:rPr lang="en-US" altLang="ko-KR" dirty="0"/>
              <a:t>Flash Type</a:t>
            </a:r>
            <a:r>
              <a:rPr lang="ko-KR" altLang="en-US" dirty="0"/>
              <a:t>에 따른 지연시간 차이를 반영 </a:t>
            </a:r>
            <a:endParaRPr lang="en-US" altLang="ko-KR" dirty="0"/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E42F102D-FFD3-4657-9052-7CEB2D1155A3}"/>
              </a:ext>
            </a:extLst>
          </p:cNvPr>
          <p:cNvSpPr/>
          <p:nvPr/>
        </p:nvSpPr>
        <p:spPr>
          <a:xfrm rot="5400000">
            <a:off x="6829154" y="3705067"/>
            <a:ext cx="3090150" cy="3178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1666467D-5EF9-484C-9F7B-925669E64753}"/>
              </a:ext>
            </a:extLst>
          </p:cNvPr>
          <p:cNvSpPr/>
          <p:nvPr/>
        </p:nvSpPr>
        <p:spPr>
          <a:xfrm>
            <a:off x="7514753" y="2941951"/>
            <a:ext cx="1731994" cy="2084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Support NAND Flash Intrinsic Latency 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936A5-0C6E-4314-A59E-901B938096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7" r="38784"/>
          <a:stretch/>
        </p:blipFill>
        <p:spPr>
          <a:xfrm rot="16200000">
            <a:off x="1353697" y="2727181"/>
            <a:ext cx="892969" cy="2587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B7A72-A15E-435B-85C8-EE2EBD852D37}"/>
              </a:ext>
            </a:extLst>
          </p:cNvPr>
          <p:cNvSpPr txBox="1"/>
          <p:nvPr/>
        </p:nvSpPr>
        <p:spPr>
          <a:xfrm>
            <a:off x="506538" y="4339274"/>
            <a:ext cx="2810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1"/>
                </a:solidFill>
              </a:rPr>
              <a:t>m.2 SSD, https://kr.transcend-info.com/Products/No-644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F1A521-29EA-4292-8AD7-589A72D9E29E}"/>
              </a:ext>
            </a:extLst>
          </p:cNvPr>
          <p:cNvSpPr/>
          <p:nvPr/>
        </p:nvSpPr>
        <p:spPr>
          <a:xfrm>
            <a:off x="2348125" y="3683209"/>
            <a:ext cx="460288" cy="568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C62E2-4F58-4E34-9E6D-EB48A02D19C7}"/>
              </a:ext>
            </a:extLst>
          </p:cNvPr>
          <p:cNvSpPr txBox="1"/>
          <p:nvPr/>
        </p:nvSpPr>
        <p:spPr>
          <a:xfrm>
            <a:off x="2288572" y="3735315"/>
            <a:ext cx="579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>
                <a:solidFill>
                  <a:srgbClr val="FF0000"/>
                </a:solidFill>
              </a:rPr>
              <a:t>NAND </a:t>
            </a:r>
          </a:p>
          <a:p>
            <a:pPr algn="ctr"/>
            <a:r>
              <a:rPr lang="en-US" altLang="ko-KR" sz="900" b="1">
                <a:solidFill>
                  <a:srgbClr val="FF0000"/>
                </a:solidFill>
              </a:rPr>
              <a:t>Flash </a:t>
            </a:r>
          </a:p>
          <a:p>
            <a:pPr algn="ctr"/>
            <a:r>
              <a:rPr lang="en-US" altLang="ko-KR" sz="900" b="1">
                <a:solidFill>
                  <a:srgbClr val="FF0000"/>
                </a:solidFill>
              </a:rPr>
              <a:t>Chip</a:t>
            </a:r>
          </a:p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3CB34-B644-4697-95A6-EA370CEEC21E}"/>
              </a:ext>
            </a:extLst>
          </p:cNvPr>
          <p:cNvSpPr txBox="1"/>
          <p:nvPr/>
        </p:nvSpPr>
        <p:spPr>
          <a:xfrm>
            <a:off x="1832568" y="3716265"/>
            <a:ext cx="5793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NAND </a:t>
            </a:r>
          </a:p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Flash </a:t>
            </a:r>
          </a:p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Chip</a:t>
            </a:r>
          </a:p>
          <a:p>
            <a:pPr algn="ctr"/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6E15FF-1C01-4339-A8B5-8791B7DE1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54109" y="3418814"/>
            <a:ext cx="1527871" cy="106052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76A4218-FA3B-4F0D-872E-07E28837187C}"/>
              </a:ext>
            </a:extLst>
          </p:cNvPr>
          <p:cNvCxnSpPr>
            <a:cxnSpLocks/>
          </p:cNvCxnSpPr>
          <p:nvPr/>
        </p:nvCxnSpPr>
        <p:spPr>
          <a:xfrm>
            <a:off x="2725862" y="3991074"/>
            <a:ext cx="686882" cy="66705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0BD3C6-7925-4343-B730-E0F51904EB8F}"/>
              </a:ext>
            </a:extLst>
          </p:cNvPr>
          <p:cNvCxnSpPr>
            <a:cxnSpLocks/>
          </p:cNvCxnSpPr>
          <p:nvPr/>
        </p:nvCxnSpPr>
        <p:spPr>
          <a:xfrm flipV="1">
            <a:off x="2725863" y="3225341"/>
            <a:ext cx="671981" cy="73623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8697B6-0B5E-424C-BFD3-277C30442F16}"/>
              </a:ext>
            </a:extLst>
          </p:cNvPr>
          <p:cNvSpPr txBox="1"/>
          <p:nvPr/>
        </p:nvSpPr>
        <p:spPr>
          <a:xfrm>
            <a:off x="3159864" y="4668411"/>
            <a:ext cx="2945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1"/>
                </a:solidFill>
              </a:rPr>
              <a:t>Flash Die, https://www.intel.com</a:t>
            </a:r>
          </a:p>
          <a:p>
            <a:r>
              <a:rPr lang="en-US" altLang="ko-KR" sz="800" dirty="0">
                <a:solidFill>
                  <a:schemeClr val="accent1"/>
                </a:solidFill>
              </a:rPr>
              <a:t>/pressroom/archive/release</a:t>
            </a:r>
            <a:endParaRPr lang="ko-KR" altLang="en-US" sz="800" dirty="0">
              <a:solidFill>
                <a:schemeClr val="accent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6158A5-7E6B-4A0E-A8CE-99213DB07C70}"/>
              </a:ext>
            </a:extLst>
          </p:cNvPr>
          <p:cNvSpPr/>
          <p:nvPr/>
        </p:nvSpPr>
        <p:spPr>
          <a:xfrm>
            <a:off x="4172294" y="3914134"/>
            <a:ext cx="234950" cy="568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EE9D62-630A-4B34-9793-5A0792B8E7FE}"/>
              </a:ext>
            </a:extLst>
          </p:cNvPr>
          <p:cNvCxnSpPr>
            <a:cxnSpLocks/>
          </p:cNvCxnSpPr>
          <p:nvPr/>
        </p:nvCxnSpPr>
        <p:spPr>
          <a:xfrm flipV="1">
            <a:off x="4424363" y="2501448"/>
            <a:ext cx="492146" cy="141033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621D54D-6E71-4F07-B93A-DFFD435660A1}"/>
              </a:ext>
            </a:extLst>
          </p:cNvPr>
          <p:cNvCxnSpPr>
            <a:cxnSpLocks/>
          </p:cNvCxnSpPr>
          <p:nvPr/>
        </p:nvCxnSpPr>
        <p:spPr>
          <a:xfrm>
            <a:off x="4420423" y="4493062"/>
            <a:ext cx="469298" cy="91489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D455E3C-66DE-4753-BF16-AACF1E5D64BA}"/>
              </a:ext>
            </a:extLst>
          </p:cNvPr>
          <p:cNvSpPr/>
          <p:nvPr/>
        </p:nvSpPr>
        <p:spPr>
          <a:xfrm>
            <a:off x="4904797" y="2467907"/>
            <a:ext cx="1354720" cy="294005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18098C1-61CA-4F22-AB3A-C3383808082E}"/>
              </a:ext>
            </a:extLst>
          </p:cNvPr>
          <p:cNvSpPr/>
          <p:nvPr/>
        </p:nvSpPr>
        <p:spPr>
          <a:xfrm>
            <a:off x="5040335" y="2624094"/>
            <a:ext cx="1083644" cy="6836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Block 0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37BE5D9-664C-454C-826A-D1876C00BF97}"/>
              </a:ext>
            </a:extLst>
          </p:cNvPr>
          <p:cNvSpPr/>
          <p:nvPr/>
        </p:nvSpPr>
        <p:spPr>
          <a:xfrm>
            <a:off x="5040335" y="3374576"/>
            <a:ext cx="1083644" cy="6836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Block 1</a:t>
            </a:r>
          </a:p>
          <a:p>
            <a:pPr algn="ctr"/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F0A3807-AB16-432F-A74D-2E627B3B8DA2}"/>
              </a:ext>
            </a:extLst>
          </p:cNvPr>
          <p:cNvSpPr/>
          <p:nvPr/>
        </p:nvSpPr>
        <p:spPr>
          <a:xfrm>
            <a:off x="5040335" y="4364693"/>
            <a:ext cx="1083644" cy="61773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Block N-1</a:t>
            </a:r>
          </a:p>
          <a:p>
            <a:pPr algn="ctr"/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BF4BCDF-E243-4E3D-BC83-4C10FCEF0F87}"/>
              </a:ext>
            </a:extLst>
          </p:cNvPr>
          <p:cNvSpPr/>
          <p:nvPr/>
        </p:nvSpPr>
        <p:spPr>
          <a:xfrm>
            <a:off x="5040335" y="5049232"/>
            <a:ext cx="1083644" cy="30886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Page register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D13DDE-5515-4420-BA6E-202541104074}"/>
              </a:ext>
            </a:extLst>
          </p:cNvPr>
          <p:cNvSpPr txBox="1"/>
          <p:nvPr/>
        </p:nvSpPr>
        <p:spPr>
          <a:xfrm rot="5400000">
            <a:off x="5484647" y="404466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09D5CE-E595-4121-9DB6-1B48B26238BF}"/>
              </a:ext>
            </a:extLst>
          </p:cNvPr>
          <p:cNvSpPr/>
          <p:nvPr/>
        </p:nvSpPr>
        <p:spPr>
          <a:xfrm>
            <a:off x="5149818" y="2848366"/>
            <a:ext cx="866716" cy="13369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Page 0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A5AF79-D16C-4F4E-94D2-5AFF2FC35716}"/>
              </a:ext>
            </a:extLst>
          </p:cNvPr>
          <p:cNvSpPr/>
          <p:nvPr/>
        </p:nvSpPr>
        <p:spPr>
          <a:xfrm>
            <a:off x="5148799" y="3133426"/>
            <a:ext cx="866716" cy="13369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Page m-1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F79D242-2025-4EAC-B948-8D076DC48E7D}"/>
              </a:ext>
            </a:extLst>
          </p:cNvPr>
          <p:cNvSpPr/>
          <p:nvPr/>
        </p:nvSpPr>
        <p:spPr>
          <a:xfrm>
            <a:off x="5135689" y="3580737"/>
            <a:ext cx="866716" cy="13369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Page 0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CE04F47-3B10-4EE6-BAED-FDAAF8DBDCEF}"/>
              </a:ext>
            </a:extLst>
          </p:cNvPr>
          <p:cNvSpPr/>
          <p:nvPr/>
        </p:nvSpPr>
        <p:spPr>
          <a:xfrm>
            <a:off x="5148799" y="3882915"/>
            <a:ext cx="866716" cy="13369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Page m-1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3CCDAE-D275-4ADD-8A52-12E2E0CF578B}"/>
              </a:ext>
            </a:extLst>
          </p:cNvPr>
          <p:cNvSpPr txBox="1"/>
          <p:nvPr/>
        </p:nvSpPr>
        <p:spPr>
          <a:xfrm rot="5400000">
            <a:off x="5473759" y="3683955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EC8F8A-4103-488C-95CF-AAA885E2BE27}"/>
              </a:ext>
            </a:extLst>
          </p:cNvPr>
          <p:cNvSpPr txBox="1"/>
          <p:nvPr/>
        </p:nvSpPr>
        <p:spPr>
          <a:xfrm rot="5400000">
            <a:off x="5473758" y="2935178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BDFDB2D2-0792-4587-A702-C90D0F8311BA}"/>
              </a:ext>
            </a:extLst>
          </p:cNvPr>
          <p:cNvSpPr/>
          <p:nvPr/>
        </p:nvSpPr>
        <p:spPr>
          <a:xfrm>
            <a:off x="6706005" y="3707964"/>
            <a:ext cx="552815" cy="25176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B0A2E78-5EF6-468F-841C-951190BA7DB2}"/>
              </a:ext>
            </a:extLst>
          </p:cNvPr>
          <p:cNvCxnSpPr>
            <a:cxnSpLocks/>
          </p:cNvCxnSpPr>
          <p:nvPr/>
        </p:nvCxnSpPr>
        <p:spPr>
          <a:xfrm>
            <a:off x="8081265" y="2254948"/>
            <a:ext cx="0" cy="30901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10BBB74-2D4E-4435-A84A-5B07324F727F}"/>
              </a:ext>
            </a:extLst>
          </p:cNvPr>
          <p:cNvCxnSpPr>
            <a:cxnSpLocks/>
          </p:cNvCxnSpPr>
          <p:nvPr/>
        </p:nvCxnSpPr>
        <p:spPr>
          <a:xfrm>
            <a:off x="7994969" y="2605535"/>
            <a:ext cx="2" cy="1365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F5F7BF3-6908-496C-A4CA-DF3494A38F8B}"/>
              </a:ext>
            </a:extLst>
          </p:cNvPr>
          <p:cNvCxnSpPr>
            <a:cxnSpLocks/>
          </p:cNvCxnSpPr>
          <p:nvPr/>
        </p:nvCxnSpPr>
        <p:spPr>
          <a:xfrm flipH="1">
            <a:off x="7912419" y="2735710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6B1FBBA-ACB4-4EE7-A7A2-7E519ADE226F}"/>
              </a:ext>
            </a:extLst>
          </p:cNvPr>
          <p:cNvCxnSpPr>
            <a:cxnSpLocks/>
          </p:cNvCxnSpPr>
          <p:nvPr/>
        </p:nvCxnSpPr>
        <p:spPr>
          <a:xfrm flipH="1">
            <a:off x="7925121" y="2723010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C9FA5C0-A585-4939-82F6-42EA77497920}"/>
              </a:ext>
            </a:extLst>
          </p:cNvPr>
          <p:cNvCxnSpPr>
            <a:cxnSpLocks/>
          </p:cNvCxnSpPr>
          <p:nvPr/>
        </p:nvCxnSpPr>
        <p:spPr>
          <a:xfrm flipH="1">
            <a:off x="7912419" y="2859535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2C4BCBA-78D4-4ACF-ADF9-A6C216EFCD56}"/>
              </a:ext>
            </a:extLst>
          </p:cNvPr>
          <p:cNvCxnSpPr>
            <a:cxnSpLocks/>
          </p:cNvCxnSpPr>
          <p:nvPr/>
        </p:nvCxnSpPr>
        <p:spPr>
          <a:xfrm flipH="1">
            <a:off x="7994971" y="2850010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C186F23-CCB1-4AC9-9F7F-0DA5A9966C6B}"/>
              </a:ext>
            </a:extLst>
          </p:cNvPr>
          <p:cNvCxnSpPr>
            <a:cxnSpLocks/>
          </p:cNvCxnSpPr>
          <p:nvPr/>
        </p:nvCxnSpPr>
        <p:spPr>
          <a:xfrm flipH="1">
            <a:off x="7909637" y="2986461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A8E5069B-B3FB-43AA-A639-FD30C55DBC9D}"/>
              </a:ext>
            </a:extLst>
          </p:cNvPr>
          <p:cNvCxnSpPr>
            <a:cxnSpLocks/>
          </p:cNvCxnSpPr>
          <p:nvPr/>
        </p:nvCxnSpPr>
        <p:spPr>
          <a:xfrm flipH="1">
            <a:off x="7922339" y="297376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C5DF1D1-8D19-4202-AE98-EBA3E9A4A138}"/>
              </a:ext>
            </a:extLst>
          </p:cNvPr>
          <p:cNvCxnSpPr>
            <a:cxnSpLocks/>
          </p:cNvCxnSpPr>
          <p:nvPr/>
        </p:nvCxnSpPr>
        <p:spPr>
          <a:xfrm flipH="1">
            <a:off x="7909637" y="3110286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329AD61-82DE-493B-897D-1566BFD992D3}"/>
              </a:ext>
            </a:extLst>
          </p:cNvPr>
          <p:cNvCxnSpPr>
            <a:cxnSpLocks/>
          </p:cNvCxnSpPr>
          <p:nvPr/>
        </p:nvCxnSpPr>
        <p:spPr>
          <a:xfrm flipH="1">
            <a:off x="7992189" y="310076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FBDAFB8-8142-4811-A240-681965DEF040}"/>
              </a:ext>
            </a:extLst>
          </p:cNvPr>
          <p:cNvCxnSpPr>
            <a:cxnSpLocks/>
          </p:cNvCxnSpPr>
          <p:nvPr/>
        </p:nvCxnSpPr>
        <p:spPr>
          <a:xfrm flipH="1">
            <a:off x="7909636" y="3237212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9A08AB1-A542-4F4E-83ED-CD81E5212F08}"/>
              </a:ext>
            </a:extLst>
          </p:cNvPr>
          <p:cNvCxnSpPr>
            <a:cxnSpLocks/>
          </p:cNvCxnSpPr>
          <p:nvPr/>
        </p:nvCxnSpPr>
        <p:spPr>
          <a:xfrm flipH="1">
            <a:off x="7922338" y="322451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DD8C4CF-F37A-40EE-9F57-0B843CFB2154}"/>
              </a:ext>
            </a:extLst>
          </p:cNvPr>
          <p:cNvCxnSpPr>
            <a:cxnSpLocks/>
          </p:cNvCxnSpPr>
          <p:nvPr/>
        </p:nvCxnSpPr>
        <p:spPr>
          <a:xfrm flipH="1">
            <a:off x="7909636" y="3361037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7A9F883-8E17-4ACA-A006-64B02F2B1948}"/>
              </a:ext>
            </a:extLst>
          </p:cNvPr>
          <p:cNvCxnSpPr>
            <a:cxnSpLocks/>
          </p:cNvCxnSpPr>
          <p:nvPr/>
        </p:nvCxnSpPr>
        <p:spPr>
          <a:xfrm flipH="1">
            <a:off x="7992188" y="335151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C74A3B6-10D9-47B5-B40B-BCEA8CF579B0}"/>
              </a:ext>
            </a:extLst>
          </p:cNvPr>
          <p:cNvCxnSpPr>
            <a:cxnSpLocks/>
          </p:cNvCxnSpPr>
          <p:nvPr/>
        </p:nvCxnSpPr>
        <p:spPr>
          <a:xfrm flipH="1">
            <a:off x="7906854" y="348796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84110CB-796A-404F-B8BE-D64B2E6A06D0}"/>
              </a:ext>
            </a:extLst>
          </p:cNvPr>
          <p:cNvCxnSpPr>
            <a:cxnSpLocks/>
          </p:cNvCxnSpPr>
          <p:nvPr/>
        </p:nvCxnSpPr>
        <p:spPr>
          <a:xfrm flipH="1">
            <a:off x="7919556" y="347526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9B2A255-AB9D-4A21-A42B-180332AA07C6}"/>
              </a:ext>
            </a:extLst>
          </p:cNvPr>
          <p:cNvCxnSpPr>
            <a:cxnSpLocks/>
          </p:cNvCxnSpPr>
          <p:nvPr/>
        </p:nvCxnSpPr>
        <p:spPr>
          <a:xfrm flipH="1">
            <a:off x="7906854" y="361178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4A3A0325-0EBC-4CA7-A393-169D473F2360}"/>
              </a:ext>
            </a:extLst>
          </p:cNvPr>
          <p:cNvCxnSpPr>
            <a:cxnSpLocks/>
          </p:cNvCxnSpPr>
          <p:nvPr/>
        </p:nvCxnSpPr>
        <p:spPr>
          <a:xfrm>
            <a:off x="7989408" y="3602263"/>
            <a:ext cx="0" cy="896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04103EB-6DDD-4D24-8EF3-C7AAF28035BB}"/>
              </a:ext>
            </a:extLst>
          </p:cNvPr>
          <p:cNvCxnSpPr>
            <a:cxnSpLocks/>
          </p:cNvCxnSpPr>
          <p:nvPr/>
        </p:nvCxnSpPr>
        <p:spPr>
          <a:xfrm flipH="1">
            <a:off x="7901092" y="3999601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FDEFA6F4-6855-462D-993A-6D9A4CED6F1C}"/>
              </a:ext>
            </a:extLst>
          </p:cNvPr>
          <p:cNvCxnSpPr>
            <a:cxnSpLocks/>
          </p:cNvCxnSpPr>
          <p:nvPr/>
        </p:nvCxnSpPr>
        <p:spPr>
          <a:xfrm flipH="1">
            <a:off x="7913794" y="398690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4FA6235-FB7A-46B2-8325-37CA67FA828D}"/>
              </a:ext>
            </a:extLst>
          </p:cNvPr>
          <p:cNvCxnSpPr>
            <a:cxnSpLocks/>
          </p:cNvCxnSpPr>
          <p:nvPr/>
        </p:nvCxnSpPr>
        <p:spPr>
          <a:xfrm flipH="1">
            <a:off x="7901092" y="4123426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BC7A72D-CDE6-41E0-932E-1F29A5B752DB}"/>
              </a:ext>
            </a:extLst>
          </p:cNvPr>
          <p:cNvCxnSpPr>
            <a:cxnSpLocks/>
          </p:cNvCxnSpPr>
          <p:nvPr/>
        </p:nvCxnSpPr>
        <p:spPr>
          <a:xfrm flipH="1">
            <a:off x="7983644" y="411390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EEC4DBC1-3AEF-415F-AE8A-986D1226C431}"/>
              </a:ext>
            </a:extLst>
          </p:cNvPr>
          <p:cNvCxnSpPr>
            <a:cxnSpLocks/>
          </p:cNvCxnSpPr>
          <p:nvPr/>
        </p:nvCxnSpPr>
        <p:spPr>
          <a:xfrm flipH="1">
            <a:off x="7898310" y="4250352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EFB9D4CF-3FC3-4DD7-8A56-EFD115CF67B7}"/>
              </a:ext>
            </a:extLst>
          </p:cNvPr>
          <p:cNvCxnSpPr>
            <a:cxnSpLocks/>
          </p:cNvCxnSpPr>
          <p:nvPr/>
        </p:nvCxnSpPr>
        <p:spPr>
          <a:xfrm flipH="1">
            <a:off x="7911012" y="423765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8DEA4CC-35F5-4FFC-8E70-545302678C6A}"/>
              </a:ext>
            </a:extLst>
          </p:cNvPr>
          <p:cNvCxnSpPr>
            <a:cxnSpLocks/>
          </p:cNvCxnSpPr>
          <p:nvPr/>
        </p:nvCxnSpPr>
        <p:spPr>
          <a:xfrm flipH="1">
            <a:off x="7898310" y="4374177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2A20A82C-3C80-45B1-A554-E5D006A80317}"/>
              </a:ext>
            </a:extLst>
          </p:cNvPr>
          <p:cNvCxnSpPr>
            <a:cxnSpLocks/>
          </p:cNvCxnSpPr>
          <p:nvPr/>
        </p:nvCxnSpPr>
        <p:spPr>
          <a:xfrm flipH="1">
            <a:off x="7980862" y="436465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857D82D-19AE-47E1-9F1F-A3DD0CAF0174}"/>
              </a:ext>
            </a:extLst>
          </p:cNvPr>
          <p:cNvCxnSpPr>
            <a:cxnSpLocks/>
          </p:cNvCxnSpPr>
          <p:nvPr/>
        </p:nvCxnSpPr>
        <p:spPr>
          <a:xfrm flipH="1">
            <a:off x="7898309" y="450110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FCD08E0-EAEA-4B57-A4F9-50C231F72EB7}"/>
              </a:ext>
            </a:extLst>
          </p:cNvPr>
          <p:cNvCxnSpPr>
            <a:cxnSpLocks/>
          </p:cNvCxnSpPr>
          <p:nvPr/>
        </p:nvCxnSpPr>
        <p:spPr>
          <a:xfrm flipH="1">
            <a:off x="7911011" y="448840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0E80D4F-CBE7-43FC-9B45-B7852A46AF3F}"/>
              </a:ext>
            </a:extLst>
          </p:cNvPr>
          <p:cNvCxnSpPr>
            <a:cxnSpLocks/>
          </p:cNvCxnSpPr>
          <p:nvPr/>
        </p:nvCxnSpPr>
        <p:spPr>
          <a:xfrm flipH="1">
            <a:off x="7898309" y="462492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36C4580E-8AC8-4A82-BFEF-0FCEB7212DA9}"/>
              </a:ext>
            </a:extLst>
          </p:cNvPr>
          <p:cNvCxnSpPr>
            <a:cxnSpLocks/>
          </p:cNvCxnSpPr>
          <p:nvPr/>
        </p:nvCxnSpPr>
        <p:spPr>
          <a:xfrm flipH="1">
            <a:off x="7980861" y="461540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E675C40C-0D9D-40C8-B52E-1B4E6657E73C}"/>
              </a:ext>
            </a:extLst>
          </p:cNvPr>
          <p:cNvCxnSpPr>
            <a:cxnSpLocks/>
          </p:cNvCxnSpPr>
          <p:nvPr/>
        </p:nvCxnSpPr>
        <p:spPr>
          <a:xfrm flipH="1">
            <a:off x="7895527" y="4751854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8C49837-B02D-4D37-A140-482A5043745F}"/>
              </a:ext>
            </a:extLst>
          </p:cNvPr>
          <p:cNvCxnSpPr>
            <a:cxnSpLocks/>
          </p:cNvCxnSpPr>
          <p:nvPr/>
        </p:nvCxnSpPr>
        <p:spPr>
          <a:xfrm flipH="1">
            <a:off x="7908229" y="473915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7AFFAF-A8C4-45BC-91FE-1F093D2F34B1}"/>
              </a:ext>
            </a:extLst>
          </p:cNvPr>
          <p:cNvCxnSpPr>
            <a:cxnSpLocks/>
          </p:cNvCxnSpPr>
          <p:nvPr/>
        </p:nvCxnSpPr>
        <p:spPr>
          <a:xfrm flipH="1">
            <a:off x="7895527" y="4875679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D544803-FB44-4B6B-BE60-0DDD0EFB88F8}"/>
              </a:ext>
            </a:extLst>
          </p:cNvPr>
          <p:cNvCxnSpPr>
            <a:cxnSpLocks/>
          </p:cNvCxnSpPr>
          <p:nvPr/>
        </p:nvCxnSpPr>
        <p:spPr>
          <a:xfrm flipH="1">
            <a:off x="7981219" y="4870868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1EA3693-337E-41A6-9876-6138640C0B33}"/>
              </a:ext>
            </a:extLst>
          </p:cNvPr>
          <p:cNvCxnSpPr>
            <a:cxnSpLocks/>
          </p:cNvCxnSpPr>
          <p:nvPr/>
        </p:nvCxnSpPr>
        <p:spPr>
          <a:xfrm flipH="1">
            <a:off x="7898666" y="5007319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9BF5959-2502-4578-A9FA-87C39B31707E}"/>
              </a:ext>
            </a:extLst>
          </p:cNvPr>
          <p:cNvCxnSpPr>
            <a:cxnSpLocks/>
          </p:cNvCxnSpPr>
          <p:nvPr/>
        </p:nvCxnSpPr>
        <p:spPr>
          <a:xfrm flipH="1">
            <a:off x="7911368" y="4994619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78E8B330-D213-4577-BD50-1E5C216DD081}"/>
              </a:ext>
            </a:extLst>
          </p:cNvPr>
          <p:cNvCxnSpPr>
            <a:cxnSpLocks/>
          </p:cNvCxnSpPr>
          <p:nvPr/>
        </p:nvCxnSpPr>
        <p:spPr>
          <a:xfrm flipH="1">
            <a:off x="7898666" y="5131144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58D10495-5B3E-4AD3-AC91-146308E4FCF5}"/>
              </a:ext>
            </a:extLst>
          </p:cNvPr>
          <p:cNvCxnSpPr>
            <a:cxnSpLocks/>
          </p:cNvCxnSpPr>
          <p:nvPr/>
        </p:nvCxnSpPr>
        <p:spPr>
          <a:xfrm flipH="1">
            <a:off x="7981218" y="5121619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1BB62E33-A6F7-45E1-A2C1-949A78AED657}"/>
              </a:ext>
            </a:extLst>
          </p:cNvPr>
          <p:cNvCxnSpPr>
            <a:cxnSpLocks/>
          </p:cNvCxnSpPr>
          <p:nvPr/>
        </p:nvCxnSpPr>
        <p:spPr>
          <a:xfrm flipH="1">
            <a:off x="7983645" y="3927129"/>
            <a:ext cx="1799" cy="75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458C4AA6-149C-4874-ACCE-7F3C0B2E547B}"/>
              </a:ext>
            </a:extLst>
          </p:cNvPr>
          <p:cNvCxnSpPr>
            <a:cxnSpLocks/>
          </p:cNvCxnSpPr>
          <p:nvPr/>
        </p:nvCxnSpPr>
        <p:spPr>
          <a:xfrm flipH="1">
            <a:off x="7876558" y="271983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77DADB3-B087-4267-845C-117C405D6DF9}"/>
              </a:ext>
            </a:extLst>
          </p:cNvPr>
          <p:cNvCxnSpPr>
            <a:cxnSpLocks/>
          </p:cNvCxnSpPr>
          <p:nvPr/>
        </p:nvCxnSpPr>
        <p:spPr>
          <a:xfrm flipH="1">
            <a:off x="7827345" y="271983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BCA48612-BCF7-4392-AA69-C13261541F53}"/>
              </a:ext>
            </a:extLst>
          </p:cNvPr>
          <p:cNvSpPr/>
          <p:nvPr/>
        </p:nvSpPr>
        <p:spPr>
          <a:xfrm>
            <a:off x="7725631" y="2756839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EA173F91-145F-4D7E-8079-0F230D16E3C5}"/>
              </a:ext>
            </a:extLst>
          </p:cNvPr>
          <p:cNvCxnSpPr>
            <a:cxnSpLocks/>
          </p:cNvCxnSpPr>
          <p:nvPr/>
        </p:nvCxnSpPr>
        <p:spPr>
          <a:xfrm>
            <a:off x="8494150" y="2260408"/>
            <a:ext cx="0" cy="30901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44003B0-3308-4E56-9775-6778176FD7EF}"/>
              </a:ext>
            </a:extLst>
          </p:cNvPr>
          <p:cNvCxnSpPr>
            <a:cxnSpLocks/>
          </p:cNvCxnSpPr>
          <p:nvPr/>
        </p:nvCxnSpPr>
        <p:spPr>
          <a:xfrm flipH="1">
            <a:off x="8334828" y="2735710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09F62E75-4D3C-4679-86E6-F3F45716EE5B}"/>
              </a:ext>
            </a:extLst>
          </p:cNvPr>
          <p:cNvCxnSpPr>
            <a:cxnSpLocks/>
          </p:cNvCxnSpPr>
          <p:nvPr/>
        </p:nvCxnSpPr>
        <p:spPr>
          <a:xfrm flipH="1">
            <a:off x="8347530" y="2723010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C061279F-730A-4105-8925-B33D18C014C4}"/>
              </a:ext>
            </a:extLst>
          </p:cNvPr>
          <p:cNvCxnSpPr>
            <a:cxnSpLocks/>
          </p:cNvCxnSpPr>
          <p:nvPr/>
        </p:nvCxnSpPr>
        <p:spPr>
          <a:xfrm flipH="1">
            <a:off x="8334828" y="2859535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BF01010-A898-4C24-BB97-26D47A7AA34C}"/>
              </a:ext>
            </a:extLst>
          </p:cNvPr>
          <p:cNvCxnSpPr>
            <a:cxnSpLocks/>
          </p:cNvCxnSpPr>
          <p:nvPr/>
        </p:nvCxnSpPr>
        <p:spPr>
          <a:xfrm flipH="1">
            <a:off x="8417380" y="2850010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E6A02F54-F338-4C55-A845-641FB064AC67}"/>
              </a:ext>
            </a:extLst>
          </p:cNvPr>
          <p:cNvCxnSpPr>
            <a:cxnSpLocks/>
          </p:cNvCxnSpPr>
          <p:nvPr/>
        </p:nvCxnSpPr>
        <p:spPr>
          <a:xfrm flipH="1">
            <a:off x="8332046" y="2986461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03A87E67-4FD2-4F9F-B0AD-4503DBF41EB0}"/>
              </a:ext>
            </a:extLst>
          </p:cNvPr>
          <p:cNvCxnSpPr>
            <a:cxnSpLocks/>
          </p:cNvCxnSpPr>
          <p:nvPr/>
        </p:nvCxnSpPr>
        <p:spPr>
          <a:xfrm flipH="1">
            <a:off x="8344748" y="297376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24DA4688-163D-4184-97EE-1429812BF703}"/>
              </a:ext>
            </a:extLst>
          </p:cNvPr>
          <p:cNvCxnSpPr>
            <a:cxnSpLocks/>
          </p:cNvCxnSpPr>
          <p:nvPr/>
        </p:nvCxnSpPr>
        <p:spPr>
          <a:xfrm flipH="1">
            <a:off x="8332046" y="3110286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09FA21A6-1F5D-4ED6-B210-190CFEA88BB2}"/>
              </a:ext>
            </a:extLst>
          </p:cNvPr>
          <p:cNvCxnSpPr>
            <a:cxnSpLocks/>
          </p:cNvCxnSpPr>
          <p:nvPr/>
        </p:nvCxnSpPr>
        <p:spPr>
          <a:xfrm flipH="1">
            <a:off x="8414598" y="310076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0764FD51-2703-49B7-B1FF-12D48FD98DBE}"/>
              </a:ext>
            </a:extLst>
          </p:cNvPr>
          <p:cNvCxnSpPr>
            <a:cxnSpLocks/>
          </p:cNvCxnSpPr>
          <p:nvPr/>
        </p:nvCxnSpPr>
        <p:spPr>
          <a:xfrm flipH="1">
            <a:off x="8332045" y="3237212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A56ACFF0-F0B3-456B-B365-26D3CA268915}"/>
              </a:ext>
            </a:extLst>
          </p:cNvPr>
          <p:cNvCxnSpPr>
            <a:cxnSpLocks/>
          </p:cNvCxnSpPr>
          <p:nvPr/>
        </p:nvCxnSpPr>
        <p:spPr>
          <a:xfrm flipH="1">
            <a:off x="8344747" y="322451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98B7FE18-6844-4CA9-8F02-22FCC213FE4C}"/>
              </a:ext>
            </a:extLst>
          </p:cNvPr>
          <p:cNvCxnSpPr>
            <a:cxnSpLocks/>
          </p:cNvCxnSpPr>
          <p:nvPr/>
        </p:nvCxnSpPr>
        <p:spPr>
          <a:xfrm flipH="1">
            <a:off x="8332045" y="3361037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8D0342E2-EC5E-4067-A018-4226297DFAD5}"/>
              </a:ext>
            </a:extLst>
          </p:cNvPr>
          <p:cNvCxnSpPr>
            <a:cxnSpLocks/>
          </p:cNvCxnSpPr>
          <p:nvPr/>
        </p:nvCxnSpPr>
        <p:spPr>
          <a:xfrm flipH="1">
            <a:off x="8414597" y="335151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56E97EE2-ACF7-44DF-ABB9-57463E253129}"/>
              </a:ext>
            </a:extLst>
          </p:cNvPr>
          <p:cNvCxnSpPr>
            <a:cxnSpLocks/>
          </p:cNvCxnSpPr>
          <p:nvPr/>
        </p:nvCxnSpPr>
        <p:spPr>
          <a:xfrm flipH="1">
            <a:off x="8329263" y="348796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FE3B3BD6-8764-4B7A-AB0D-6B50FC8C1F65}"/>
              </a:ext>
            </a:extLst>
          </p:cNvPr>
          <p:cNvCxnSpPr>
            <a:cxnSpLocks/>
          </p:cNvCxnSpPr>
          <p:nvPr/>
        </p:nvCxnSpPr>
        <p:spPr>
          <a:xfrm flipH="1">
            <a:off x="8341965" y="347526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26AF502A-51DB-461C-A88C-1F2A2516C9D5}"/>
              </a:ext>
            </a:extLst>
          </p:cNvPr>
          <p:cNvCxnSpPr>
            <a:cxnSpLocks/>
          </p:cNvCxnSpPr>
          <p:nvPr/>
        </p:nvCxnSpPr>
        <p:spPr>
          <a:xfrm flipH="1">
            <a:off x="8329263" y="361178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9BA6DBCA-08FC-43E1-8D29-70E4D0F08A88}"/>
              </a:ext>
            </a:extLst>
          </p:cNvPr>
          <p:cNvCxnSpPr>
            <a:cxnSpLocks/>
          </p:cNvCxnSpPr>
          <p:nvPr/>
        </p:nvCxnSpPr>
        <p:spPr>
          <a:xfrm flipH="1">
            <a:off x="8411817" y="3602263"/>
            <a:ext cx="1" cy="871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3246F238-762F-4421-923E-885C070DD642}"/>
              </a:ext>
            </a:extLst>
          </p:cNvPr>
          <p:cNvCxnSpPr>
            <a:cxnSpLocks/>
          </p:cNvCxnSpPr>
          <p:nvPr/>
        </p:nvCxnSpPr>
        <p:spPr>
          <a:xfrm flipH="1">
            <a:off x="8323501" y="3999601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14F62914-D596-4347-A84E-9B7D6EA29172}"/>
              </a:ext>
            </a:extLst>
          </p:cNvPr>
          <p:cNvCxnSpPr>
            <a:cxnSpLocks/>
          </p:cNvCxnSpPr>
          <p:nvPr/>
        </p:nvCxnSpPr>
        <p:spPr>
          <a:xfrm flipH="1">
            <a:off x="8336203" y="398690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E0ECDD5B-5CCB-4AB7-907D-490CCC3F213B}"/>
              </a:ext>
            </a:extLst>
          </p:cNvPr>
          <p:cNvCxnSpPr>
            <a:cxnSpLocks/>
          </p:cNvCxnSpPr>
          <p:nvPr/>
        </p:nvCxnSpPr>
        <p:spPr>
          <a:xfrm flipH="1">
            <a:off x="8323501" y="4123426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C7B5497-F745-40D9-AA43-4D094918C4F6}"/>
              </a:ext>
            </a:extLst>
          </p:cNvPr>
          <p:cNvCxnSpPr>
            <a:cxnSpLocks/>
          </p:cNvCxnSpPr>
          <p:nvPr/>
        </p:nvCxnSpPr>
        <p:spPr>
          <a:xfrm flipH="1">
            <a:off x="8406053" y="411390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C96AF572-F66B-414F-9337-6DD4E134670B}"/>
              </a:ext>
            </a:extLst>
          </p:cNvPr>
          <p:cNvCxnSpPr>
            <a:cxnSpLocks/>
          </p:cNvCxnSpPr>
          <p:nvPr/>
        </p:nvCxnSpPr>
        <p:spPr>
          <a:xfrm flipH="1">
            <a:off x="8320719" y="4250352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12063005-4146-4EDB-9E15-DFBC6824BD19}"/>
              </a:ext>
            </a:extLst>
          </p:cNvPr>
          <p:cNvCxnSpPr>
            <a:cxnSpLocks/>
          </p:cNvCxnSpPr>
          <p:nvPr/>
        </p:nvCxnSpPr>
        <p:spPr>
          <a:xfrm flipH="1">
            <a:off x="8333421" y="423765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08F2E5D4-2151-4F2F-8FDB-F915AB26BF79}"/>
              </a:ext>
            </a:extLst>
          </p:cNvPr>
          <p:cNvCxnSpPr>
            <a:cxnSpLocks/>
          </p:cNvCxnSpPr>
          <p:nvPr/>
        </p:nvCxnSpPr>
        <p:spPr>
          <a:xfrm flipH="1">
            <a:off x="8320719" y="4374177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ECC0D6A4-250D-4855-9BEE-7DBE55E4A15C}"/>
              </a:ext>
            </a:extLst>
          </p:cNvPr>
          <p:cNvCxnSpPr>
            <a:cxnSpLocks/>
          </p:cNvCxnSpPr>
          <p:nvPr/>
        </p:nvCxnSpPr>
        <p:spPr>
          <a:xfrm flipH="1">
            <a:off x="8403271" y="436465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F7B641D6-177C-4C07-A320-447D2C8DDDE9}"/>
              </a:ext>
            </a:extLst>
          </p:cNvPr>
          <p:cNvCxnSpPr>
            <a:cxnSpLocks/>
          </p:cNvCxnSpPr>
          <p:nvPr/>
        </p:nvCxnSpPr>
        <p:spPr>
          <a:xfrm flipH="1">
            <a:off x="8320718" y="450110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C3533D76-B8AF-4537-8833-2274127EBCD1}"/>
              </a:ext>
            </a:extLst>
          </p:cNvPr>
          <p:cNvCxnSpPr>
            <a:cxnSpLocks/>
          </p:cNvCxnSpPr>
          <p:nvPr/>
        </p:nvCxnSpPr>
        <p:spPr>
          <a:xfrm flipH="1">
            <a:off x="8333420" y="448840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2E2D98EA-3944-42F9-BEC0-87CFCD545282}"/>
              </a:ext>
            </a:extLst>
          </p:cNvPr>
          <p:cNvCxnSpPr>
            <a:cxnSpLocks/>
          </p:cNvCxnSpPr>
          <p:nvPr/>
        </p:nvCxnSpPr>
        <p:spPr>
          <a:xfrm flipH="1">
            <a:off x="8320718" y="462492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C6FCFD72-3290-48DA-98C0-96239D71A0A5}"/>
              </a:ext>
            </a:extLst>
          </p:cNvPr>
          <p:cNvCxnSpPr>
            <a:cxnSpLocks/>
          </p:cNvCxnSpPr>
          <p:nvPr/>
        </p:nvCxnSpPr>
        <p:spPr>
          <a:xfrm flipH="1">
            <a:off x="8403270" y="461540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BCAE75BA-2D54-48F3-A7FF-493239115D18}"/>
              </a:ext>
            </a:extLst>
          </p:cNvPr>
          <p:cNvCxnSpPr>
            <a:cxnSpLocks/>
          </p:cNvCxnSpPr>
          <p:nvPr/>
        </p:nvCxnSpPr>
        <p:spPr>
          <a:xfrm flipH="1">
            <a:off x="8317936" y="4751854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F1BB28A-CE34-4570-B188-2B738270A4C3}"/>
              </a:ext>
            </a:extLst>
          </p:cNvPr>
          <p:cNvCxnSpPr>
            <a:cxnSpLocks/>
          </p:cNvCxnSpPr>
          <p:nvPr/>
        </p:nvCxnSpPr>
        <p:spPr>
          <a:xfrm flipH="1">
            <a:off x="8330638" y="473915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4C4857FC-A06B-412D-BA61-0DA419128833}"/>
              </a:ext>
            </a:extLst>
          </p:cNvPr>
          <p:cNvCxnSpPr>
            <a:cxnSpLocks/>
          </p:cNvCxnSpPr>
          <p:nvPr/>
        </p:nvCxnSpPr>
        <p:spPr>
          <a:xfrm flipH="1">
            <a:off x="8317936" y="4875679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FBBFE5FE-627A-4133-B850-07AA490CE9C8}"/>
              </a:ext>
            </a:extLst>
          </p:cNvPr>
          <p:cNvCxnSpPr>
            <a:cxnSpLocks/>
          </p:cNvCxnSpPr>
          <p:nvPr/>
        </p:nvCxnSpPr>
        <p:spPr>
          <a:xfrm flipH="1">
            <a:off x="8403628" y="4870868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54C2D0C8-53BC-4E09-AD93-C5F31BC1A036}"/>
              </a:ext>
            </a:extLst>
          </p:cNvPr>
          <p:cNvCxnSpPr>
            <a:cxnSpLocks/>
          </p:cNvCxnSpPr>
          <p:nvPr/>
        </p:nvCxnSpPr>
        <p:spPr>
          <a:xfrm flipH="1">
            <a:off x="8321075" y="5007319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C25AFE39-6D65-4F41-AD98-CDFAE71A7C33}"/>
              </a:ext>
            </a:extLst>
          </p:cNvPr>
          <p:cNvCxnSpPr>
            <a:cxnSpLocks/>
          </p:cNvCxnSpPr>
          <p:nvPr/>
        </p:nvCxnSpPr>
        <p:spPr>
          <a:xfrm flipH="1">
            <a:off x="8333777" y="4994619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F4A68F83-58D5-4597-8D23-63AA25826EB4}"/>
              </a:ext>
            </a:extLst>
          </p:cNvPr>
          <p:cNvCxnSpPr>
            <a:cxnSpLocks/>
          </p:cNvCxnSpPr>
          <p:nvPr/>
        </p:nvCxnSpPr>
        <p:spPr>
          <a:xfrm flipH="1">
            <a:off x="8321075" y="5131144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7E71D53-AFFF-4311-B03A-8F8397AAF7D7}"/>
              </a:ext>
            </a:extLst>
          </p:cNvPr>
          <p:cNvCxnSpPr>
            <a:cxnSpLocks/>
          </p:cNvCxnSpPr>
          <p:nvPr/>
        </p:nvCxnSpPr>
        <p:spPr>
          <a:xfrm flipH="1">
            <a:off x="8403627" y="5121619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D8478FA7-0064-4766-9EF1-3DC21B99D94B}"/>
              </a:ext>
            </a:extLst>
          </p:cNvPr>
          <p:cNvCxnSpPr>
            <a:cxnSpLocks/>
          </p:cNvCxnSpPr>
          <p:nvPr/>
        </p:nvCxnSpPr>
        <p:spPr>
          <a:xfrm>
            <a:off x="8406052" y="3921181"/>
            <a:ext cx="1" cy="810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5C512B4A-CD61-4278-9DDB-0108D0564F33}"/>
              </a:ext>
            </a:extLst>
          </p:cNvPr>
          <p:cNvCxnSpPr>
            <a:cxnSpLocks/>
          </p:cNvCxnSpPr>
          <p:nvPr/>
        </p:nvCxnSpPr>
        <p:spPr>
          <a:xfrm flipH="1">
            <a:off x="8298967" y="271983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FC285512-180B-4892-9EDC-D5F76B2D3BB0}"/>
              </a:ext>
            </a:extLst>
          </p:cNvPr>
          <p:cNvCxnSpPr>
            <a:cxnSpLocks/>
          </p:cNvCxnSpPr>
          <p:nvPr/>
        </p:nvCxnSpPr>
        <p:spPr>
          <a:xfrm flipH="1">
            <a:off x="8249754" y="271983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DAC1F9E9-69C5-4C57-960D-C14357172CED}"/>
              </a:ext>
            </a:extLst>
          </p:cNvPr>
          <p:cNvCxnSpPr>
            <a:cxnSpLocks/>
          </p:cNvCxnSpPr>
          <p:nvPr/>
        </p:nvCxnSpPr>
        <p:spPr>
          <a:xfrm>
            <a:off x="9047781" y="2262789"/>
            <a:ext cx="0" cy="30901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5F498833-7590-4CEF-84F5-F9DD8B4C0EE1}"/>
              </a:ext>
            </a:extLst>
          </p:cNvPr>
          <p:cNvCxnSpPr>
            <a:cxnSpLocks/>
          </p:cNvCxnSpPr>
          <p:nvPr/>
        </p:nvCxnSpPr>
        <p:spPr>
          <a:xfrm flipH="1">
            <a:off x="8888313" y="2742060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46738872-21E3-4631-A8EF-F90F5515B6BE}"/>
              </a:ext>
            </a:extLst>
          </p:cNvPr>
          <p:cNvCxnSpPr>
            <a:cxnSpLocks/>
          </p:cNvCxnSpPr>
          <p:nvPr/>
        </p:nvCxnSpPr>
        <p:spPr>
          <a:xfrm flipH="1">
            <a:off x="8901015" y="2729360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F2FD0C6F-A349-4473-B1AD-D7B609E7A35B}"/>
              </a:ext>
            </a:extLst>
          </p:cNvPr>
          <p:cNvCxnSpPr>
            <a:cxnSpLocks/>
          </p:cNvCxnSpPr>
          <p:nvPr/>
        </p:nvCxnSpPr>
        <p:spPr>
          <a:xfrm flipH="1">
            <a:off x="8888313" y="2865885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F21D26A8-10A1-4472-805F-3D0D07FEBB79}"/>
              </a:ext>
            </a:extLst>
          </p:cNvPr>
          <p:cNvCxnSpPr>
            <a:cxnSpLocks/>
          </p:cNvCxnSpPr>
          <p:nvPr/>
        </p:nvCxnSpPr>
        <p:spPr>
          <a:xfrm flipH="1">
            <a:off x="8970865" y="2856360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E43B10FD-021E-444E-991C-A8A3871CAB1D}"/>
              </a:ext>
            </a:extLst>
          </p:cNvPr>
          <p:cNvCxnSpPr>
            <a:cxnSpLocks/>
          </p:cNvCxnSpPr>
          <p:nvPr/>
        </p:nvCxnSpPr>
        <p:spPr>
          <a:xfrm flipH="1">
            <a:off x="8885531" y="2992811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BC1D86A8-1336-4FCC-A93C-3D6657820F36}"/>
              </a:ext>
            </a:extLst>
          </p:cNvPr>
          <p:cNvCxnSpPr>
            <a:cxnSpLocks/>
          </p:cNvCxnSpPr>
          <p:nvPr/>
        </p:nvCxnSpPr>
        <p:spPr>
          <a:xfrm flipH="1">
            <a:off x="8898233" y="298011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7718D397-8EFA-4CE3-9D9E-65B47F8B9523}"/>
              </a:ext>
            </a:extLst>
          </p:cNvPr>
          <p:cNvCxnSpPr>
            <a:cxnSpLocks/>
          </p:cNvCxnSpPr>
          <p:nvPr/>
        </p:nvCxnSpPr>
        <p:spPr>
          <a:xfrm flipH="1">
            <a:off x="8885531" y="3116636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365D7A70-FA09-411B-8006-5E5B9D6E510B}"/>
              </a:ext>
            </a:extLst>
          </p:cNvPr>
          <p:cNvCxnSpPr>
            <a:cxnSpLocks/>
          </p:cNvCxnSpPr>
          <p:nvPr/>
        </p:nvCxnSpPr>
        <p:spPr>
          <a:xfrm flipH="1">
            <a:off x="8968083" y="310711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3ECFAAC5-1DA5-49BD-BD3A-AC8AE026251D}"/>
              </a:ext>
            </a:extLst>
          </p:cNvPr>
          <p:cNvCxnSpPr>
            <a:cxnSpLocks/>
          </p:cNvCxnSpPr>
          <p:nvPr/>
        </p:nvCxnSpPr>
        <p:spPr>
          <a:xfrm flipH="1">
            <a:off x="8885530" y="3243562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032F87B-4317-4ADB-B730-35F828BFE473}"/>
              </a:ext>
            </a:extLst>
          </p:cNvPr>
          <p:cNvCxnSpPr>
            <a:cxnSpLocks/>
          </p:cNvCxnSpPr>
          <p:nvPr/>
        </p:nvCxnSpPr>
        <p:spPr>
          <a:xfrm flipH="1">
            <a:off x="8898232" y="323086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7BB34721-E849-4DDB-AE4D-9FA1BD3A10ED}"/>
              </a:ext>
            </a:extLst>
          </p:cNvPr>
          <p:cNvCxnSpPr>
            <a:cxnSpLocks/>
          </p:cNvCxnSpPr>
          <p:nvPr/>
        </p:nvCxnSpPr>
        <p:spPr>
          <a:xfrm flipH="1">
            <a:off x="8885530" y="3367387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44CA8ABB-87F2-4288-B323-58E5E04B13C6}"/>
              </a:ext>
            </a:extLst>
          </p:cNvPr>
          <p:cNvCxnSpPr>
            <a:cxnSpLocks/>
          </p:cNvCxnSpPr>
          <p:nvPr/>
        </p:nvCxnSpPr>
        <p:spPr>
          <a:xfrm flipH="1">
            <a:off x="8968082" y="335786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7EB07324-291E-408B-9A5D-51B0B61C5EBB}"/>
              </a:ext>
            </a:extLst>
          </p:cNvPr>
          <p:cNvCxnSpPr>
            <a:cxnSpLocks/>
          </p:cNvCxnSpPr>
          <p:nvPr/>
        </p:nvCxnSpPr>
        <p:spPr>
          <a:xfrm flipH="1">
            <a:off x="8882748" y="349431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3D3172EC-E6AF-41B3-BA98-8BF212DF8A20}"/>
              </a:ext>
            </a:extLst>
          </p:cNvPr>
          <p:cNvCxnSpPr>
            <a:cxnSpLocks/>
          </p:cNvCxnSpPr>
          <p:nvPr/>
        </p:nvCxnSpPr>
        <p:spPr>
          <a:xfrm flipH="1">
            <a:off x="8895450" y="348161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67ADA68F-58D9-442B-91CA-8DB23DF94E57}"/>
              </a:ext>
            </a:extLst>
          </p:cNvPr>
          <p:cNvCxnSpPr>
            <a:cxnSpLocks/>
          </p:cNvCxnSpPr>
          <p:nvPr/>
        </p:nvCxnSpPr>
        <p:spPr>
          <a:xfrm flipH="1">
            <a:off x="8882748" y="361813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094C27A1-845C-488C-8E5F-3637E939E950}"/>
              </a:ext>
            </a:extLst>
          </p:cNvPr>
          <p:cNvCxnSpPr>
            <a:cxnSpLocks/>
          </p:cNvCxnSpPr>
          <p:nvPr/>
        </p:nvCxnSpPr>
        <p:spPr>
          <a:xfrm>
            <a:off x="8965302" y="3608613"/>
            <a:ext cx="0" cy="855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E43B41AD-C114-4B43-8B6C-FABF05ED4BA4}"/>
              </a:ext>
            </a:extLst>
          </p:cNvPr>
          <p:cNvCxnSpPr>
            <a:cxnSpLocks/>
          </p:cNvCxnSpPr>
          <p:nvPr/>
        </p:nvCxnSpPr>
        <p:spPr>
          <a:xfrm flipH="1">
            <a:off x="8876986" y="4005951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720B976A-3081-41B1-AA1A-FA6153618049}"/>
              </a:ext>
            </a:extLst>
          </p:cNvPr>
          <p:cNvCxnSpPr>
            <a:cxnSpLocks/>
          </p:cNvCxnSpPr>
          <p:nvPr/>
        </p:nvCxnSpPr>
        <p:spPr>
          <a:xfrm flipH="1">
            <a:off x="8889688" y="399325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F77FB112-4552-4B18-B3C1-ACCBF4E8E334}"/>
              </a:ext>
            </a:extLst>
          </p:cNvPr>
          <p:cNvCxnSpPr>
            <a:cxnSpLocks/>
          </p:cNvCxnSpPr>
          <p:nvPr/>
        </p:nvCxnSpPr>
        <p:spPr>
          <a:xfrm flipH="1">
            <a:off x="8876986" y="4129776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AD2B913E-03D4-44AE-9EEF-ABAD503BF507}"/>
              </a:ext>
            </a:extLst>
          </p:cNvPr>
          <p:cNvCxnSpPr>
            <a:cxnSpLocks/>
          </p:cNvCxnSpPr>
          <p:nvPr/>
        </p:nvCxnSpPr>
        <p:spPr>
          <a:xfrm flipH="1">
            <a:off x="8959538" y="412025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BDB1FCE7-13E8-4AE2-B576-EFD1AD107F99}"/>
              </a:ext>
            </a:extLst>
          </p:cNvPr>
          <p:cNvCxnSpPr>
            <a:cxnSpLocks/>
          </p:cNvCxnSpPr>
          <p:nvPr/>
        </p:nvCxnSpPr>
        <p:spPr>
          <a:xfrm flipH="1">
            <a:off x="8874204" y="4256702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E1935AC5-63CF-4358-A410-BD3FA70B671B}"/>
              </a:ext>
            </a:extLst>
          </p:cNvPr>
          <p:cNvCxnSpPr>
            <a:cxnSpLocks/>
          </p:cNvCxnSpPr>
          <p:nvPr/>
        </p:nvCxnSpPr>
        <p:spPr>
          <a:xfrm flipH="1">
            <a:off x="8886906" y="424400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1138D4F-D45C-42D7-9634-F9347BD17AD2}"/>
              </a:ext>
            </a:extLst>
          </p:cNvPr>
          <p:cNvCxnSpPr>
            <a:cxnSpLocks/>
          </p:cNvCxnSpPr>
          <p:nvPr/>
        </p:nvCxnSpPr>
        <p:spPr>
          <a:xfrm flipH="1">
            <a:off x="8874204" y="4380527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89F2FA8B-DA00-459F-BC60-34707FA535B4}"/>
              </a:ext>
            </a:extLst>
          </p:cNvPr>
          <p:cNvCxnSpPr>
            <a:cxnSpLocks/>
          </p:cNvCxnSpPr>
          <p:nvPr/>
        </p:nvCxnSpPr>
        <p:spPr>
          <a:xfrm flipH="1">
            <a:off x="8956756" y="437100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F2BD46EA-15EC-4CBD-9230-E99E8933BC74}"/>
              </a:ext>
            </a:extLst>
          </p:cNvPr>
          <p:cNvCxnSpPr>
            <a:cxnSpLocks/>
          </p:cNvCxnSpPr>
          <p:nvPr/>
        </p:nvCxnSpPr>
        <p:spPr>
          <a:xfrm flipH="1">
            <a:off x="8874203" y="450745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1DB89591-0A60-4C3F-8BA1-33D056BB403B}"/>
              </a:ext>
            </a:extLst>
          </p:cNvPr>
          <p:cNvCxnSpPr>
            <a:cxnSpLocks/>
          </p:cNvCxnSpPr>
          <p:nvPr/>
        </p:nvCxnSpPr>
        <p:spPr>
          <a:xfrm flipH="1">
            <a:off x="8886905" y="449475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B8825995-5093-470E-9351-DB9041F4582F}"/>
              </a:ext>
            </a:extLst>
          </p:cNvPr>
          <p:cNvCxnSpPr>
            <a:cxnSpLocks/>
          </p:cNvCxnSpPr>
          <p:nvPr/>
        </p:nvCxnSpPr>
        <p:spPr>
          <a:xfrm flipH="1">
            <a:off x="8874203" y="463127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E97F5808-736F-4D39-820E-502906F34376}"/>
              </a:ext>
            </a:extLst>
          </p:cNvPr>
          <p:cNvCxnSpPr>
            <a:cxnSpLocks/>
          </p:cNvCxnSpPr>
          <p:nvPr/>
        </p:nvCxnSpPr>
        <p:spPr>
          <a:xfrm flipH="1">
            <a:off x="8956755" y="462175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606181B5-74CF-4CB9-8776-17C452E5486B}"/>
              </a:ext>
            </a:extLst>
          </p:cNvPr>
          <p:cNvCxnSpPr>
            <a:cxnSpLocks/>
          </p:cNvCxnSpPr>
          <p:nvPr/>
        </p:nvCxnSpPr>
        <p:spPr>
          <a:xfrm flipH="1">
            <a:off x="8871421" y="4758204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216AADA6-EF1E-480B-9F4C-597607281744}"/>
              </a:ext>
            </a:extLst>
          </p:cNvPr>
          <p:cNvCxnSpPr>
            <a:cxnSpLocks/>
          </p:cNvCxnSpPr>
          <p:nvPr/>
        </p:nvCxnSpPr>
        <p:spPr>
          <a:xfrm flipH="1">
            <a:off x="8884123" y="474550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2DBFA1D8-1AD6-400B-AB17-1B96E46952D9}"/>
              </a:ext>
            </a:extLst>
          </p:cNvPr>
          <p:cNvCxnSpPr>
            <a:cxnSpLocks/>
          </p:cNvCxnSpPr>
          <p:nvPr/>
        </p:nvCxnSpPr>
        <p:spPr>
          <a:xfrm flipH="1">
            <a:off x="8871421" y="4882029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92A02AB2-0195-4B78-BD71-EB0AAC181105}"/>
              </a:ext>
            </a:extLst>
          </p:cNvPr>
          <p:cNvCxnSpPr>
            <a:cxnSpLocks/>
          </p:cNvCxnSpPr>
          <p:nvPr/>
        </p:nvCxnSpPr>
        <p:spPr>
          <a:xfrm flipH="1">
            <a:off x="8957113" y="4877218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3DBFF89C-1F28-4D8A-BFBF-3A18F93BBB4A}"/>
              </a:ext>
            </a:extLst>
          </p:cNvPr>
          <p:cNvCxnSpPr>
            <a:cxnSpLocks/>
          </p:cNvCxnSpPr>
          <p:nvPr/>
        </p:nvCxnSpPr>
        <p:spPr>
          <a:xfrm flipH="1">
            <a:off x="8874560" y="5013669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EB8B1272-0A53-4A66-B07D-52183A0B8A65}"/>
              </a:ext>
            </a:extLst>
          </p:cNvPr>
          <p:cNvCxnSpPr>
            <a:cxnSpLocks/>
          </p:cNvCxnSpPr>
          <p:nvPr/>
        </p:nvCxnSpPr>
        <p:spPr>
          <a:xfrm flipH="1">
            <a:off x="8887262" y="5000969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D54C256C-C9F5-489B-A8B6-715400106938}"/>
              </a:ext>
            </a:extLst>
          </p:cNvPr>
          <p:cNvCxnSpPr>
            <a:cxnSpLocks/>
          </p:cNvCxnSpPr>
          <p:nvPr/>
        </p:nvCxnSpPr>
        <p:spPr>
          <a:xfrm flipH="1">
            <a:off x="8874560" y="5137494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47B60170-4D1E-4F1B-BFCB-3AC554EEADAD}"/>
              </a:ext>
            </a:extLst>
          </p:cNvPr>
          <p:cNvCxnSpPr>
            <a:cxnSpLocks/>
          </p:cNvCxnSpPr>
          <p:nvPr/>
        </p:nvCxnSpPr>
        <p:spPr>
          <a:xfrm flipH="1">
            <a:off x="8957112" y="5127969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3D05E5F7-A853-45DC-875C-CAEF85B06CA7}"/>
              </a:ext>
            </a:extLst>
          </p:cNvPr>
          <p:cNvCxnSpPr>
            <a:cxnSpLocks/>
          </p:cNvCxnSpPr>
          <p:nvPr/>
        </p:nvCxnSpPr>
        <p:spPr>
          <a:xfrm flipH="1">
            <a:off x="8959538" y="3933479"/>
            <a:ext cx="926" cy="750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7FD84F6E-69E1-4C99-AA2F-5E34109FE125}"/>
              </a:ext>
            </a:extLst>
          </p:cNvPr>
          <p:cNvCxnSpPr>
            <a:cxnSpLocks/>
          </p:cNvCxnSpPr>
          <p:nvPr/>
        </p:nvCxnSpPr>
        <p:spPr>
          <a:xfrm flipH="1">
            <a:off x="8852452" y="272618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558D7E4D-2A6F-4BD5-B79C-2C89543B5CE9}"/>
              </a:ext>
            </a:extLst>
          </p:cNvPr>
          <p:cNvCxnSpPr>
            <a:cxnSpLocks/>
          </p:cNvCxnSpPr>
          <p:nvPr/>
        </p:nvCxnSpPr>
        <p:spPr>
          <a:xfrm flipH="1">
            <a:off x="8803239" y="272618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8ACB9316-FB2C-4A45-98A9-6C59804DC1C5}"/>
              </a:ext>
            </a:extLst>
          </p:cNvPr>
          <p:cNvSpPr/>
          <p:nvPr/>
        </p:nvSpPr>
        <p:spPr>
          <a:xfrm>
            <a:off x="8141351" y="2756839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E35AA45-231F-4A8F-B802-C5E1723E266D}"/>
              </a:ext>
            </a:extLst>
          </p:cNvPr>
          <p:cNvSpPr/>
          <p:nvPr/>
        </p:nvSpPr>
        <p:spPr>
          <a:xfrm>
            <a:off x="8698608" y="2762367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387CDF2D-48E4-422B-9536-C74C123DBC3F}"/>
              </a:ext>
            </a:extLst>
          </p:cNvPr>
          <p:cNvCxnSpPr>
            <a:cxnSpLocks/>
          </p:cNvCxnSpPr>
          <p:nvPr/>
        </p:nvCxnSpPr>
        <p:spPr>
          <a:xfrm flipH="1">
            <a:off x="7876558" y="297748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7B541375-9663-4D1B-B00B-257F7B4614B6}"/>
              </a:ext>
            </a:extLst>
          </p:cNvPr>
          <p:cNvCxnSpPr>
            <a:cxnSpLocks/>
          </p:cNvCxnSpPr>
          <p:nvPr/>
        </p:nvCxnSpPr>
        <p:spPr>
          <a:xfrm flipH="1">
            <a:off x="7827345" y="297748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>
            <a:extLst>
              <a:ext uri="{FF2B5EF4-FFF2-40B4-BE49-F238E27FC236}">
                <a16:creationId xmlns:a16="http://schemas.microsoft.com/office/drawing/2014/main" id="{C6ACF152-6751-4F91-AE87-95CB9042505E}"/>
              </a:ext>
            </a:extLst>
          </p:cNvPr>
          <p:cNvSpPr/>
          <p:nvPr/>
        </p:nvSpPr>
        <p:spPr>
          <a:xfrm>
            <a:off x="7725631" y="3014486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C38EC844-E25D-44A9-BFCD-369F6E9178A5}"/>
              </a:ext>
            </a:extLst>
          </p:cNvPr>
          <p:cNvCxnSpPr>
            <a:cxnSpLocks/>
          </p:cNvCxnSpPr>
          <p:nvPr/>
        </p:nvCxnSpPr>
        <p:spPr>
          <a:xfrm flipH="1">
            <a:off x="8298967" y="297748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156401C9-A562-4200-BD2F-A80916C60FC2}"/>
              </a:ext>
            </a:extLst>
          </p:cNvPr>
          <p:cNvCxnSpPr>
            <a:cxnSpLocks/>
          </p:cNvCxnSpPr>
          <p:nvPr/>
        </p:nvCxnSpPr>
        <p:spPr>
          <a:xfrm flipH="1">
            <a:off x="8249754" y="297748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7A020B56-D160-4443-8389-E89A8AD4E310}"/>
              </a:ext>
            </a:extLst>
          </p:cNvPr>
          <p:cNvCxnSpPr>
            <a:cxnSpLocks/>
          </p:cNvCxnSpPr>
          <p:nvPr/>
        </p:nvCxnSpPr>
        <p:spPr>
          <a:xfrm flipH="1">
            <a:off x="8852452" y="298383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4908BB4A-6F7A-444D-A18E-711FDDB05EA9}"/>
              </a:ext>
            </a:extLst>
          </p:cNvPr>
          <p:cNvCxnSpPr>
            <a:cxnSpLocks/>
          </p:cNvCxnSpPr>
          <p:nvPr/>
        </p:nvCxnSpPr>
        <p:spPr>
          <a:xfrm flipH="1">
            <a:off x="8803239" y="298383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타원 248">
            <a:extLst>
              <a:ext uri="{FF2B5EF4-FFF2-40B4-BE49-F238E27FC236}">
                <a16:creationId xmlns:a16="http://schemas.microsoft.com/office/drawing/2014/main" id="{430516FE-FA9F-4880-9B5F-8000DE13C543}"/>
              </a:ext>
            </a:extLst>
          </p:cNvPr>
          <p:cNvSpPr/>
          <p:nvPr/>
        </p:nvSpPr>
        <p:spPr>
          <a:xfrm>
            <a:off x="8141351" y="3014486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977183B7-D6E0-4F3A-9609-FAC77DD6507B}"/>
              </a:ext>
            </a:extLst>
          </p:cNvPr>
          <p:cNvSpPr/>
          <p:nvPr/>
        </p:nvSpPr>
        <p:spPr>
          <a:xfrm>
            <a:off x="8698608" y="3020014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525EEA0D-BD77-4049-A617-1C296AC6EA81}"/>
              </a:ext>
            </a:extLst>
          </p:cNvPr>
          <p:cNvCxnSpPr>
            <a:cxnSpLocks/>
          </p:cNvCxnSpPr>
          <p:nvPr/>
        </p:nvCxnSpPr>
        <p:spPr>
          <a:xfrm flipH="1">
            <a:off x="7876558" y="322683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022D0274-CBB6-4273-A064-7FFD66E7A6EA}"/>
              </a:ext>
            </a:extLst>
          </p:cNvPr>
          <p:cNvCxnSpPr>
            <a:cxnSpLocks/>
          </p:cNvCxnSpPr>
          <p:nvPr/>
        </p:nvCxnSpPr>
        <p:spPr>
          <a:xfrm flipH="1">
            <a:off x="7827345" y="322683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타원 253">
            <a:extLst>
              <a:ext uri="{FF2B5EF4-FFF2-40B4-BE49-F238E27FC236}">
                <a16:creationId xmlns:a16="http://schemas.microsoft.com/office/drawing/2014/main" id="{CC6AA378-D023-4B0E-B8BD-2C65B3DEE90D}"/>
              </a:ext>
            </a:extLst>
          </p:cNvPr>
          <p:cNvSpPr/>
          <p:nvPr/>
        </p:nvSpPr>
        <p:spPr>
          <a:xfrm>
            <a:off x="7725631" y="3263835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5B7C24ED-01CF-40A0-9DD6-02431BFE7190}"/>
              </a:ext>
            </a:extLst>
          </p:cNvPr>
          <p:cNvCxnSpPr>
            <a:cxnSpLocks/>
          </p:cNvCxnSpPr>
          <p:nvPr/>
        </p:nvCxnSpPr>
        <p:spPr>
          <a:xfrm flipH="1">
            <a:off x="8298967" y="322683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3F3BD166-0D7F-44A2-B63D-490B993887D1}"/>
              </a:ext>
            </a:extLst>
          </p:cNvPr>
          <p:cNvCxnSpPr>
            <a:cxnSpLocks/>
          </p:cNvCxnSpPr>
          <p:nvPr/>
        </p:nvCxnSpPr>
        <p:spPr>
          <a:xfrm flipH="1">
            <a:off x="8249754" y="322683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285A61A7-FB01-4532-9480-F228EBEDD994}"/>
              </a:ext>
            </a:extLst>
          </p:cNvPr>
          <p:cNvCxnSpPr>
            <a:cxnSpLocks/>
          </p:cNvCxnSpPr>
          <p:nvPr/>
        </p:nvCxnSpPr>
        <p:spPr>
          <a:xfrm flipH="1">
            <a:off x="8852452" y="323318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CA390ACC-F2F1-4D3C-AF8B-1A77468A2022}"/>
              </a:ext>
            </a:extLst>
          </p:cNvPr>
          <p:cNvCxnSpPr>
            <a:cxnSpLocks/>
          </p:cNvCxnSpPr>
          <p:nvPr/>
        </p:nvCxnSpPr>
        <p:spPr>
          <a:xfrm flipH="1">
            <a:off x="8803239" y="3233181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타원 258">
            <a:extLst>
              <a:ext uri="{FF2B5EF4-FFF2-40B4-BE49-F238E27FC236}">
                <a16:creationId xmlns:a16="http://schemas.microsoft.com/office/drawing/2014/main" id="{93DC5549-3EC9-4B2F-B637-9496D648A18F}"/>
              </a:ext>
            </a:extLst>
          </p:cNvPr>
          <p:cNvSpPr/>
          <p:nvPr/>
        </p:nvSpPr>
        <p:spPr>
          <a:xfrm>
            <a:off x="8141351" y="3263835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EC124542-6799-4557-92FA-013DEF6A39F7}"/>
              </a:ext>
            </a:extLst>
          </p:cNvPr>
          <p:cNvSpPr/>
          <p:nvPr/>
        </p:nvSpPr>
        <p:spPr>
          <a:xfrm>
            <a:off x="8698608" y="3269363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0064E523-E588-4E14-BC64-AC7F01D1C498}"/>
              </a:ext>
            </a:extLst>
          </p:cNvPr>
          <p:cNvCxnSpPr>
            <a:cxnSpLocks/>
          </p:cNvCxnSpPr>
          <p:nvPr/>
        </p:nvCxnSpPr>
        <p:spPr>
          <a:xfrm flipH="1">
            <a:off x="7877588" y="347231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CB8C1B70-D1C4-4077-A3B9-DD1BF148D37F}"/>
              </a:ext>
            </a:extLst>
          </p:cNvPr>
          <p:cNvCxnSpPr>
            <a:cxnSpLocks/>
          </p:cNvCxnSpPr>
          <p:nvPr/>
        </p:nvCxnSpPr>
        <p:spPr>
          <a:xfrm flipH="1">
            <a:off x="7828375" y="347231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타원 264">
            <a:extLst>
              <a:ext uri="{FF2B5EF4-FFF2-40B4-BE49-F238E27FC236}">
                <a16:creationId xmlns:a16="http://schemas.microsoft.com/office/drawing/2014/main" id="{846DD62E-9C34-45C1-AB1A-A9AB09658890}"/>
              </a:ext>
            </a:extLst>
          </p:cNvPr>
          <p:cNvSpPr/>
          <p:nvPr/>
        </p:nvSpPr>
        <p:spPr>
          <a:xfrm>
            <a:off x="7726661" y="3509319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5D9C0B7F-8128-4589-952B-F97A8B561873}"/>
              </a:ext>
            </a:extLst>
          </p:cNvPr>
          <p:cNvCxnSpPr>
            <a:cxnSpLocks/>
          </p:cNvCxnSpPr>
          <p:nvPr/>
        </p:nvCxnSpPr>
        <p:spPr>
          <a:xfrm flipH="1">
            <a:off x="8299997" y="347231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D46A3D81-D9E1-4D52-A953-04A399A66223}"/>
              </a:ext>
            </a:extLst>
          </p:cNvPr>
          <p:cNvCxnSpPr>
            <a:cxnSpLocks/>
          </p:cNvCxnSpPr>
          <p:nvPr/>
        </p:nvCxnSpPr>
        <p:spPr>
          <a:xfrm flipH="1">
            <a:off x="8250784" y="347231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C69C5B82-20F4-4DC3-ABC7-97F24DC81FDD}"/>
              </a:ext>
            </a:extLst>
          </p:cNvPr>
          <p:cNvCxnSpPr>
            <a:cxnSpLocks/>
          </p:cNvCxnSpPr>
          <p:nvPr/>
        </p:nvCxnSpPr>
        <p:spPr>
          <a:xfrm flipH="1">
            <a:off x="8853482" y="347866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CF5C1E9A-4C97-43F2-A4CD-73F86578081F}"/>
              </a:ext>
            </a:extLst>
          </p:cNvPr>
          <p:cNvCxnSpPr>
            <a:cxnSpLocks/>
          </p:cNvCxnSpPr>
          <p:nvPr/>
        </p:nvCxnSpPr>
        <p:spPr>
          <a:xfrm flipH="1">
            <a:off x="8804269" y="347866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D893E4D8-B5C4-471E-B0B7-5ECA8504A3CF}"/>
              </a:ext>
            </a:extLst>
          </p:cNvPr>
          <p:cNvSpPr/>
          <p:nvPr/>
        </p:nvSpPr>
        <p:spPr>
          <a:xfrm>
            <a:off x="8142381" y="3509319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906472A8-5686-4F4D-9795-9AB7989E25FE}"/>
              </a:ext>
            </a:extLst>
          </p:cNvPr>
          <p:cNvSpPr/>
          <p:nvPr/>
        </p:nvSpPr>
        <p:spPr>
          <a:xfrm>
            <a:off x="8699638" y="3514847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5DD55010-F30F-4E56-B495-03BE02C2D90C}"/>
              </a:ext>
            </a:extLst>
          </p:cNvPr>
          <p:cNvCxnSpPr>
            <a:cxnSpLocks/>
          </p:cNvCxnSpPr>
          <p:nvPr/>
        </p:nvCxnSpPr>
        <p:spPr>
          <a:xfrm flipH="1">
            <a:off x="7874310" y="398680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F10D846A-9F57-4E3A-800D-CFB5AF85D4C7}"/>
              </a:ext>
            </a:extLst>
          </p:cNvPr>
          <p:cNvCxnSpPr>
            <a:cxnSpLocks/>
          </p:cNvCxnSpPr>
          <p:nvPr/>
        </p:nvCxnSpPr>
        <p:spPr>
          <a:xfrm flipH="1">
            <a:off x="7825097" y="398680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타원 274">
            <a:extLst>
              <a:ext uri="{FF2B5EF4-FFF2-40B4-BE49-F238E27FC236}">
                <a16:creationId xmlns:a16="http://schemas.microsoft.com/office/drawing/2014/main" id="{AA54CD07-4AE7-4059-97BF-0EF954ED2A67}"/>
              </a:ext>
            </a:extLst>
          </p:cNvPr>
          <p:cNvSpPr/>
          <p:nvPr/>
        </p:nvSpPr>
        <p:spPr>
          <a:xfrm>
            <a:off x="7723383" y="4023806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F19F6411-4D0A-4F0E-9026-2D038EA55F95}"/>
              </a:ext>
            </a:extLst>
          </p:cNvPr>
          <p:cNvCxnSpPr>
            <a:cxnSpLocks/>
          </p:cNvCxnSpPr>
          <p:nvPr/>
        </p:nvCxnSpPr>
        <p:spPr>
          <a:xfrm flipH="1">
            <a:off x="8296719" y="398680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62F41BF8-8DC7-4604-8628-B9A45ACDDFEA}"/>
              </a:ext>
            </a:extLst>
          </p:cNvPr>
          <p:cNvCxnSpPr>
            <a:cxnSpLocks/>
          </p:cNvCxnSpPr>
          <p:nvPr/>
        </p:nvCxnSpPr>
        <p:spPr>
          <a:xfrm flipH="1">
            <a:off x="8247506" y="398680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3D4C8A9B-AB08-4E97-93C8-6F6673EC913B}"/>
              </a:ext>
            </a:extLst>
          </p:cNvPr>
          <p:cNvCxnSpPr>
            <a:cxnSpLocks/>
          </p:cNvCxnSpPr>
          <p:nvPr/>
        </p:nvCxnSpPr>
        <p:spPr>
          <a:xfrm flipH="1">
            <a:off x="8850204" y="399315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98F5CDFA-96BA-4DB8-8D05-E157AC1DDBC0}"/>
              </a:ext>
            </a:extLst>
          </p:cNvPr>
          <p:cNvCxnSpPr>
            <a:cxnSpLocks/>
          </p:cNvCxnSpPr>
          <p:nvPr/>
        </p:nvCxnSpPr>
        <p:spPr>
          <a:xfrm flipH="1">
            <a:off x="8800991" y="3993152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>
            <a:extLst>
              <a:ext uri="{FF2B5EF4-FFF2-40B4-BE49-F238E27FC236}">
                <a16:creationId xmlns:a16="http://schemas.microsoft.com/office/drawing/2014/main" id="{ADB283C6-F3EF-45FA-BD23-0CE37BF24023}"/>
              </a:ext>
            </a:extLst>
          </p:cNvPr>
          <p:cNvSpPr/>
          <p:nvPr/>
        </p:nvSpPr>
        <p:spPr>
          <a:xfrm>
            <a:off x="8139103" y="4023806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527CAADF-6D9D-4186-883A-275179E0E81E}"/>
              </a:ext>
            </a:extLst>
          </p:cNvPr>
          <p:cNvSpPr/>
          <p:nvPr/>
        </p:nvSpPr>
        <p:spPr>
          <a:xfrm>
            <a:off x="8696360" y="4029334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6AF70398-3AEB-4B44-8323-A9A2E428706C}"/>
              </a:ext>
            </a:extLst>
          </p:cNvPr>
          <p:cNvCxnSpPr>
            <a:cxnSpLocks/>
          </p:cNvCxnSpPr>
          <p:nvPr/>
        </p:nvCxnSpPr>
        <p:spPr>
          <a:xfrm flipH="1">
            <a:off x="7876558" y="423869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E5DDA54B-1919-496E-A6AA-AEA74C320C55}"/>
              </a:ext>
            </a:extLst>
          </p:cNvPr>
          <p:cNvCxnSpPr>
            <a:cxnSpLocks/>
          </p:cNvCxnSpPr>
          <p:nvPr/>
        </p:nvCxnSpPr>
        <p:spPr>
          <a:xfrm flipH="1">
            <a:off x="7827345" y="423869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타원 284">
            <a:extLst>
              <a:ext uri="{FF2B5EF4-FFF2-40B4-BE49-F238E27FC236}">
                <a16:creationId xmlns:a16="http://schemas.microsoft.com/office/drawing/2014/main" id="{105D6FE8-8225-4DF0-93B4-542AA4EB9316}"/>
              </a:ext>
            </a:extLst>
          </p:cNvPr>
          <p:cNvSpPr/>
          <p:nvPr/>
        </p:nvSpPr>
        <p:spPr>
          <a:xfrm>
            <a:off x="7725631" y="4275697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04DA1136-631E-42C0-AE17-A30D2A138A62}"/>
              </a:ext>
            </a:extLst>
          </p:cNvPr>
          <p:cNvCxnSpPr>
            <a:cxnSpLocks/>
          </p:cNvCxnSpPr>
          <p:nvPr/>
        </p:nvCxnSpPr>
        <p:spPr>
          <a:xfrm flipH="1">
            <a:off x="8298967" y="423869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5687F486-8585-4251-93FD-63171D9B6325}"/>
              </a:ext>
            </a:extLst>
          </p:cNvPr>
          <p:cNvCxnSpPr>
            <a:cxnSpLocks/>
          </p:cNvCxnSpPr>
          <p:nvPr/>
        </p:nvCxnSpPr>
        <p:spPr>
          <a:xfrm flipH="1">
            <a:off x="8249754" y="423869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268A7D6B-AAAC-4E2C-96D5-A98C7DE9BE16}"/>
              </a:ext>
            </a:extLst>
          </p:cNvPr>
          <p:cNvCxnSpPr>
            <a:cxnSpLocks/>
          </p:cNvCxnSpPr>
          <p:nvPr/>
        </p:nvCxnSpPr>
        <p:spPr>
          <a:xfrm flipH="1">
            <a:off x="8852452" y="424504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04BA6F67-6BC7-4CAE-BA90-F03207686A79}"/>
              </a:ext>
            </a:extLst>
          </p:cNvPr>
          <p:cNvCxnSpPr>
            <a:cxnSpLocks/>
          </p:cNvCxnSpPr>
          <p:nvPr/>
        </p:nvCxnSpPr>
        <p:spPr>
          <a:xfrm flipH="1">
            <a:off x="8803239" y="424504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DEB1A61C-7044-4C3A-9BBF-79971F0FCA40}"/>
              </a:ext>
            </a:extLst>
          </p:cNvPr>
          <p:cNvSpPr/>
          <p:nvPr/>
        </p:nvSpPr>
        <p:spPr>
          <a:xfrm>
            <a:off x="8141351" y="4275697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511A7CD2-CE9B-4204-B8AF-E5397F4D1A04}"/>
              </a:ext>
            </a:extLst>
          </p:cNvPr>
          <p:cNvSpPr/>
          <p:nvPr/>
        </p:nvSpPr>
        <p:spPr>
          <a:xfrm>
            <a:off x="8698608" y="4281225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AB325717-7F4A-4A0C-9B62-CC8DC5A36781}"/>
              </a:ext>
            </a:extLst>
          </p:cNvPr>
          <p:cNvCxnSpPr>
            <a:cxnSpLocks/>
          </p:cNvCxnSpPr>
          <p:nvPr/>
        </p:nvCxnSpPr>
        <p:spPr>
          <a:xfrm flipH="1">
            <a:off x="7897394" y="450057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9A961E48-AD67-4F24-8962-5B9B736E8A7F}"/>
              </a:ext>
            </a:extLst>
          </p:cNvPr>
          <p:cNvCxnSpPr>
            <a:cxnSpLocks/>
          </p:cNvCxnSpPr>
          <p:nvPr/>
        </p:nvCxnSpPr>
        <p:spPr>
          <a:xfrm flipH="1">
            <a:off x="7910096" y="448787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72A6E023-8F64-4810-A8D4-CA4051C2174B}"/>
              </a:ext>
            </a:extLst>
          </p:cNvPr>
          <p:cNvCxnSpPr>
            <a:cxnSpLocks/>
          </p:cNvCxnSpPr>
          <p:nvPr/>
        </p:nvCxnSpPr>
        <p:spPr>
          <a:xfrm flipH="1">
            <a:off x="7897394" y="462439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3F8CCC9D-07A4-4F11-9471-1824B83665F9}"/>
              </a:ext>
            </a:extLst>
          </p:cNvPr>
          <p:cNvCxnSpPr>
            <a:cxnSpLocks/>
          </p:cNvCxnSpPr>
          <p:nvPr/>
        </p:nvCxnSpPr>
        <p:spPr>
          <a:xfrm flipH="1">
            <a:off x="7979946" y="461487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>
            <a:extLst>
              <a:ext uri="{FF2B5EF4-FFF2-40B4-BE49-F238E27FC236}">
                <a16:creationId xmlns:a16="http://schemas.microsoft.com/office/drawing/2014/main" id="{8AC2FF94-F6DA-4702-9506-ABDB7E640349}"/>
              </a:ext>
            </a:extLst>
          </p:cNvPr>
          <p:cNvCxnSpPr>
            <a:cxnSpLocks/>
          </p:cNvCxnSpPr>
          <p:nvPr/>
        </p:nvCxnSpPr>
        <p:spPr>
          <a:xfrm flipH="1">
            <a:off x="7894612" y="4751324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91144388-18FD-484E-82B6-CB7212A9D49F}"/>
              </a:ext>
            </a:extLst>
          </p:cNvPr>
          <p:cNvCxnSpPr>
            <a:cxnSpLocks/>
          </p:cNvCxnSpPr>
          <p:nvPr/>
        </p:nvCxnSpPr>
        <p:spPr>
          <a:xfrm flipH="1">
            <a:off x="7907314" y="473862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DA606ED0-0119-43EE-9588-3C43C63196D8}"/>
              </a:ext>
            </a:extLst>
          </p:cNvPr>
          <p:cNvCxnSpPr>
            <a:cxnSpLocks/>
          </p:cNvCxnSpPr>
          <p:nvPr/>
        </p:nvCxnSpPr>
        <p:spPr>
          <a:xfrm flipH="1">
            <a:off x="7894612" y="4875149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ACBBAFB7-0507-4818-A66D-4A929D8E3515}"/>
              </a:ext>
            </a:extLst>
          </p:cNvPr>
          <p:cNvCxnSpPr>
            <a:cxnSpLocks/>
          </p:cNvCxnSpPr>
          <p:nvPr/>
        </p:nvCxnSpPr>
        <p:spPr>
          <a:xfrm flipH="1">
            <a:off x="8319803" y="450057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2020BB75-12E8-409C-A9DF-77E4A279A2F5}"/>
              </a:ext>
            </a:extLst>
          </p:cNvPr>
          <p:cNvCxnSpPr>
            <a:cxnSpLocks/>
          </p:cNvCxnSpPr>
          <p:nvPr/>
        </p:nvCxnSpPr>
        <p:spPr>
          <a:xfrm flipH="1">
            <a:off x="8332505" y="448787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82196661-7D40-49C1-B9B9-ACFF4215EC01}"/>
              </a:ext>
            </a:extLst>
          </p:cNvPr>
          <p:cNvCxnSpPr>
            <a:cxnSpLocks/>
          </p:cNvCxnSpPr>
          <p:nvPr/>
        </p:nvCxnSpPr>
        <p:spPr>
          <a:xfrm flipH="1">
            <a:off x="8319803" y="462439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>
            <a:extLst>
              <a:ext uri="{FF2B5EF4-FFF2-40B4-BE49-F238E27FC236}">
                <a16:creationId xmlns:a16="http://schemas.microsoft.com/office/drawing/2014/main" id="{A0302DFA-0452-4699-B350-964E9E800B46}"/>
              </a:ext>
            </a:extLst>
          </p:cNvPr>
          <p:cNvCxnSpPr>
            <a:cxnSpLocks/>
          </p:cNvCxnSpPr>
          <p:nvPr/>
        </p:nvCxnSpPr>
        <p:spPr>
          <a:xfrm flipH="1">
            <a:off x="8402355" y="461487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2DCA4C1C-A3F0-4FCF-94FA-C212832840A9}"/>
              </a:ext>
            </a:extLst>
          </p:cNvPr>
          <p:cNvCxnSpPr>
            <a:cxnSpLocks/>
          </p:cNvCxnSpPr>
          <p:nvPr/>
        </p:nvCxnSpPr>
        <p:spPr>
          <a:xfrm flipH="1">
            <a:off x="8317021" y="4751324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AF960EED-36CE-4710-93E1-1527415F4AE1}"/>
              </a:ext>
            </a:extLst>
          </p:cNvPr>
          <p:cNvCxnSpPr>
            <a:cxnSpLocks/>
          </p:cNvCxnSpPr>
          <p:nvPr/>
        </p:nvCxnSpPr>
        <p:spPr>
          <a:xfrm flipH="1">
            <a:off x="8329723" y="473862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9BAC5A74-3536-4CC8-97C9-F4C287516784}"/>
              </a:ext>
            </a:extLst>
          </p:cNvPr>
          <p:cNvCxnSpPr>
            <a:cxnSpLocks/>
          </p:cNvCxnSpPr>
          <p:nvPr/>
        </p:nvCxnSpPr>
        <p:spPr>
          <a:xfrm flipH="1">
            <a:off x="8317021" y="4875149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73BEEEAF-EEFC-4119-BB5F-FADE3F10F4EC}"/>
              </a:ext>
            </a:extLst>
          </p:cNvPr>
          <p:cNvCxnSpPr>
            <a:cxnSpLocks/>
          </p:cNvCxnSpPr>
          <p:nvPr/>
        </p:nvCxnSpPr>
        <p:spPr>
          <a:xfrm flipH="1">
            <a:off x="8873288" y="450692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2BC234D2-E45A-4F08-88DF-A867E18951DE}"/>
              </a:ext>
            </a:extLst>
          </p:cNvPr>
          <p:cNvCxnSpPr>
            <a:cxnSpLocks/>
          </p:cNvCxnSpPr>
          <p:nvPr/>
        </p:nvCxnSpPr>
        <p:spPr>
          <a:xfrm flipH="1">
            <a:off x="8885990" y="449422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3F42D5DE-0536-4564-B9FC-5413E5ADCC40}"/>
              </a:ext>
            </a:extLst>
          </p:cNvPr>
          <p:cNvCxnSpPr>
            <a:cxnSpLocks/>
          </p:cNvCxnSpPr>
          <p:nvPr/>
        </p:nvCxnSpPr>
        <p:spPr>
          <a:xfrm flipH="1">
            <a:off x="8873288" y="463074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>
            <a:extLst>
              <a:ext uri="{FF2B5EF4-FFF2-40B4-BE49-F238E27FC236}">
                <a16:creationId xmlns:a16="http://schemas.microsoft.com/office/drawing/2014/main" id="{7A2FD981-ECE5-4BA6-9955-D307211649F3}"/>
              </a:ext>
            </a:extLst>
          </p:cNvPr>
          <p:cNvCxnSpPr>
            <a:cxnSpLocks/>
          </p:cNvCxnSpPr>
          <p:nvPr/>
        </p:nvCxnSpPr>
        <p:spPr>
          <a:xfrm flipH="1">
            <a:off x="8955840" y="462122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E07B1A5B-3C07-4102-9811-5B335C036E11}"/>
              </a:ext>
            </a:extLst>
          </p:cNvPr>
          <p:cNvCxnSpPr>
            <a:cxnSpLocks/>
          </p:cNvCxnSpPr>
          <p:nvPr/>
        </p:nvCxnSpPr>
        <p:spPr>
          <a:xfrm flipH="1">
            <a:off x="8870506" y="4757674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>
            <a:extLst>
              <a:ext uri="{FF2B5EF4-FFF2-40B4-BE49-F238E27FC236}">
                <a16:creationId xmlns:a16="http://schemas.microsoft.com/office/drawing/2014/main" id="{88BA9627-2816-42BF-9843-9FA16C4002BB}"/>
              </a:ext>
            </a:extLst>
          </p:cNvPr>
          <p:cNvCxnSpPr>
            <a:cxnSpLocks/>
          </p:cNvCxnSpPr>
          <p:nvPr/>
        </p:nvCxnSpPr>
        <p:spPr>
          <a:xfrm flipH="1">
            <a:off x="8883208" y="474497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C2F18B4D-0AEA-4551-9912-2296812744D8}"/>
              </a:ext>
            </a:extLst>
          </p:cNvPr>
          <p:cNvCxnSpPr>
            <a:cxnSpLocks/>
          </p:cNvCxnSpPr>
          <p:nvPr/>
        </p:nvCxnSpPr>
        <p:spPr>
          <a:xfrm flipH="1">
            <a:off x="8870506" y="4881499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BB3D1563-7549-4D30-AAC5-923170AD61D8}"/>
              </a:ext>
            </a:extLst>
          </p:cNvPr>
          <p:cNvCxnSpPr>
            <a:cxnSpLocks/>
          </p:cNvCxnSpPr>
          <p:nvPr/>
        </p:nvCxnSpPr>
        <p:spPr>
          <a:xfrm flipH="1">
            <a:off x="7870612" y="448777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연결선 334">
            <a:extLst>
              <a:ext uri="{FF2B5EF4-FFF2-40B4-BE49-F238E27FC236}">
                <a16:creationId xmlns:a16="http://schemas.microsoft.com/office/drawing/2014/main" id="{FF587CB7-BE7A-4F08-9E32-1B3532236416}"/>
              </a:ext>
            </a:extLst>
          </p:cNvPr>
          <p:cNvCxnSpPr>
            <a:cxnSpLocks/>
          </p:cNvCxnSpPr>
          <p:nvPr/>
        </p:nvCxnSpPr>
        <p:spPr>
          <a:xfrm flipH="1">
            <a:off x="7821399" y="448777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타원 335">
            <a:extLst>
              <a:ext uri="{FF2B5EF4-FFF2-40B4-BE49-F238E27FC236}">
                <a16:creationId xmlns:a16="http://schemas.microsoft.com/office/drawing/2014/main" id="{D218DB75-7501-4CB6-B326-F35750495C47}"/>
              </a:ext>
            </a:extLst>
          </p:cNvPr>
          <p:cNvSpPr/>
          <p:nvPr/>
        </p:nvSpPr>
        <p:spPr>
          <a:xfrm>
            <a:off x="7719685" y="4524778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72D0FED4-7DF4-4A33-969B-CBD166672F8E}"/>
              </a:ext>
            </a:extLst>
          </p:cNvPr>
          <p:cNvCxnSpPr>
            <a:cxnSpLocks/>
          </p:cNvCxnSpPr>
          <p:nvPr/>
        </p:nvCxnSpPr>
        <p:spPr>
          <a:xfrm flipH="1">
            <a:off x="8293021" y="448777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>
            <a:extLst>
              <a:ext uri="{FF2B5EF4-FFF2-40B4-BE49-F238E27FC236}">
                <a16:creationId xmlns:a16="http://schemas.microsoft.com/office/drawing/2014/main" id="{37CB3885-92E4-4DF9-9E09-95A17C502788}"/>
              </a:ext>
            </a:extLst>
          </p:cNvPr>
          <p:cNvCxnSpPr>
            <a:cxnSpLocks/>
          </p:cNvCxnSpPr>
          <p:nvPr/>
        </p:nvCxnSpPr>
        <p:spPr>
          <a:xfrm flipH="1">
            <a:off x="8243808" y="448777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연결선 338">
            <a:extLst>
              <a:ext uri="{FF2B5EF4-FFF2-40B4-BE49-F238E27FC236}">
                <a16:creationId xmlns:a16="http://schemas.microsoft.com/office/drawing/2014/main" id="{3D0C22B4-82A9-409C-8676-E3D2CEDA75ED}"/>
              </a:ext>
            </a:extLst>
          </p:cNvPr>
          <p:cNvCxnSpPr>
            <a:cxnSpLocks/>
          </p:cNvCxnSpPr>
          <p:nvPr/>
        </p:nvCxnSpPr>
        <p:spPr>
          <a:xfrm flipH="1">
            <a:off x="8846506" y="449412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E6495EEA-59D5-4DD9-A950-1E0F175DDE10}"/>
              </a:ext>
            </a:extLst>
          </p:cNvPr>
          <p:cNvCxnSpPr>
            <a:cxnSpLocks/>
          </p:cNvCxnSpPr>
          <p:nvPr/>
        </p:nvCxnSpPr>
        <p:spPr>
          <a:xfrm flipH="1">
            <a:off x="8797293" y="449412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타원 340">
            <a:extLst>
              <a:ext uri="{FF2B5EF4-FFF2-40B4-BE49-F238E27FC236}">
                <a16:creationId xmlns:a16="http://schemas.microsoft.com/office/drawing/2014/main" id="{638CD444-3233-4599-BC90-2975282EFDFC}"/>
              </a:ext>
            </a:extLst>
          </p:cNvPr>
          <p:cNvSpPr/>
          <p:nvPr/>
        </p:nvSpPr>
        <p:spPr>
          <a:xfrm>
            <a:off x="8135405" y="4524778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00162B0F-A6D2-427E-BC45-8F1D9D255E44}"/>
              </a:ext>
            </a:extLst>
          </p:cNvPr>
          <p:cNvSpPr/>
          <p:nvPr/>
        </p:nvSpPr>
        <p:spPr>
          <a:xfrm>
            <a:off x="8692662" y="4530306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88DA9E3E-52C9-46D2-BCD9-4F828C1BCBE4}"/>
              </a:ext>
            </a:extLst>
          </p:cNvPr>
          <p:cNvCxnSpPr>
            <a:cxnSpLocks/>
          </p:cNvCxnSpPr>
          <p:nvPr/>
        </p:nvCxnSpPr>
        <p:spPr>
          <a:xfrm flipH="1">
            <a:off x="7872860" y="473966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6B5EAA3F-47DA-4A82-90CE-2F3E446EBC62}"/>
              </a:ext>
            </a:extLst>
          </p:cNvPr>
          <p:cNvCxnSpPr>
            <a:cxnSpLocks/>
          </p:cNvCxnSpPr>
          <p:nvPr/>
        </p:nvCxnSpPr>
        <p:spPr>
          <a:xfrm flipH="1">
            <a:off x="7823647" y="473966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타원 345">
            <a:extLst>
              <a:ext uri="{FF2B5EF4-FFF2-40B4-BE49-F238E27FC236}">
                <a16:creationId xmlns:a16="http://schemas.microsoft.com/office/drawing/2014/main" id="{61231590-DCF0-483C-8102-3B9F05207DF1}"/>
              </a:ext>
            </a:extLst>
          </p:cNvPr>
          <p:cNvSpPr/>
          <p:nvPr/>
        </p:nvSpPr>
        <p:spPr>
          <a:xfrm>
            <a:off x="7721933" y="4776669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7" name="직선 연결선 346">
            <a:extLst>
              <a:ext uri="{FF2B5EF4-FFF2-40B4-BE49-F238E27FC236}">
                <a16:creationId xmlns:a16="http://schemas.microsoft.com/office/drawing/2014/main" id="{633C9E6C-B0A0-457E-9704-1D0C3CDDA999}"/>
              </a:ext>
            </a:extLst>
          </p:cNvPr>
          <p:cNvCxnSpPr>
            <a:cxnSpLocks/>
          </p:cNvCxnSpPr>
          <p:nvPr/>
        </p:nvCxnSpPr>
        <p:spPr>
          <a:xfrm flipH="1">
            <a:off x="8295269" y="473966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6B9BA1E4-BE81-4024-9DEA-96BE242F2234}"/>
              </a:ext>
            </a:extLst>
          </p:cNvPr>
          <p:cNvCxnSpPr>
            <a:cxnSpLocks/>
          </p:cNvCxnSpPr>
          <p:nvPr/>
        </p:nvCxnSpPr>
        <p:spPr>
          <a:xfrm flipH="1">
            <a:off x="8246056" y="473966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5DCCBE04-ED89-4CAC-AC1A-39DF5AAA2C5C}"/>
              </a:ext>
            </a:extLst>
          </p:cNvPr>
          <p:cNvCxnSpPr>
            <a:cxnSpLocks/>
          </p:cNvCxnSpPr>
          <p:nvPr/>
        </p:nvCxnSpPr>
        <p:spPr>
          <a:xfrm flipH="1">
            <a:off x="8848754" y="474601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직선 연결선 349">
            <a:extLst>
              <a:ext uri="{FF2B5EF4-FFF2-40B4-BE49-F238E27FC236}">
                <a16:creationId xmlns:a16="http://schemas.microsoft.com/office/drawing/2014/main" id="{393DF61C-27F4-4BA3-BF16-E2B5573CD6DC}"/>
              </a:ext>
            </a:extLst>
          </p:cNvPr>
          <p:cNvCxnSpPr>
            <a:cxnSpLocks/>
          </p:cNvCxnSpPr>
          <p:nvPr/>
        </p:nvCxnSpPr>
        <p:spPr>
          <a:xfrm flipH="1">
            <a:off x="8799541" y="4746015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타원 350">
            <a:extLst>
              <a:ext uri="{FF2B5EF4-FFF2-40B4-BE49-F238E27FC236}">
                <a16:creationId xmlns:a16="http://schemas.microsoft.com/office/drawing/2014/main" id="{DEB493B3-8421-446D-B70C-F349527045D3}"/>
              </a:ext>
            </a:extLst>
          </p:cNvPr>
          <p:cNvSpPr/>
          <p:nvPr/>
        </p:nvSpPr>
        <p:spPr>
          <a:xfrm>
            <a:off x="8137653" y="4776669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DFB8D5B4-72A1-4FB8-B57F-F4DD9E134D18}"/>
              </a:ext>
            </a:extLst>
          </p:cNvPr>
          <p:cNvSpPr/>
          <p:nvPr/>
        </p:nvSpPr>
        <p:spPr>
          <a:xfrm>
            <a:off x="8694910" y="4782197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91997043-52AA-4C5E-AAE2-BC23C5738367}"/>
              </a:ext>
            </a:extLst>
          </p:cNvPr>
          <p:cNvCxnSpPr>
            <a:cxnSpLocks/>
          </p:cNvCxnSpPr>
          <p:nvPr/>
        </p:nvCxnSpPr>
        <p:spPr>
          <a:xfrm flipH="1">
            <a:off x="7897393" y="500062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D88A3CA8-CC36-4B44-8BAB-102593FEE94C}"/>
              </a:ext>
            </a:extLst>
          </p:cNvPr>
          <p:cNvCxnSpPr>
            <a:cxnSpLocks/>
          </p:cNvCxnSpPr>
          <p:nvPr/>
        </p:nvCxnSpPr>
        <p:spPr>
          <a:xfrm flipH="1">
            <a:off x="7910095" y="498792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연결선 354">
            <a:extLst>
              <a:ext uri="{FF2B5EF4-FFF2-40B4-BE49-F238E27FC236}">
                <a16:creationId xmlns:a16="http://schemas.microsoft.com/office/drawing/2014/main" id="{FF1135F0-D948-4678-BDE7-2152370AFB8A}"/>
              </a:ext>
            </a:extLst>
          </p:cNvPr>
          <p:cNvCxnSpPr>
            <a:cxnSpLocks/>
          </p:cNvCxnSpPr>
          <p:nvPr/>
        </p:nvCxnSpPr>
        <p:spPr>
          <a:xfrm flipH="1">
            <a:off x="7897393" y="512444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>
            <a:extLst>
              <a:ext uri="{FF2B5EF4-FFF2-40B4-BE49-F238E27FC236}">
                <a16:creationId xmlns:a16="http://schemas.microsoft.com/office/drawing/2014/main" id="{FAB86D41-A033-450A-A2F4-E2C675D8DEF0}"/>
              </a:ext>
            </a:extLst>
          </p:cNvPr>
          <p:cNvCxnSpPr>
            <a:cxnSpLocks/>
          </p:cNvCxnSpPr>
          <p:nvPr/>
        </p:nvCxnSpPr>
        <p:spPr>
          <a:xfrm flipH="1">
            <a:off x="7979945" y="511492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>
            <a:extLst>
              <a:ext uri="{FF2B5EF4-FFF2-40B4-BE49-F238E27FC236}">
                <a16:creationId xmlns:a16="http://schemas.microsoft.com/office/drawing/2014/main" id="{E19B981C-65C8-45CA-8FA9-BA8D85ADBFE9}"/>
              </a:ext>
            </a:extLst>
          </p:cNvPr>
          <p:cNvCxnSpPr>
            <a:cxnSpLocks/>
          </p:cNvCxnSpPr>
          <p:nvPr/>
        </p:nvCxnSpPr>
        <p:spPr>
          <a:xfrm flipH="1">
            <a:off x="8319802" y="500062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049D32A6-B998-4D36-BF8B-D03434F36EAA}"/>
              </a:ext>
            </a:extLst>
          </p:cNvPr>
          <p:cNvCxnSpPr>
            <a:cxnSpLocks/>
          </p:cNvCxnSpPr>
          <p:nvPr/>
        </p:nvCxnSpPr>
        <p:spPr>
          <a:xfrm flipH="1">
            <a:off x="8332504" y="498792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연결선 361">
            <a:extLst>
              <a:ext uri="{FF2B5EF4-FFF2-40B4-BE49-F238E27FC236}">
                <a16:creationId xmlns:a16="http://schemas.microsoft.com/office/drawing/2014/main" id="{1B77EE6B-F26E-4D8E-80AE-08C5D105537A}"/>
              </a:ext>
            </a:extLst>
          </p:cNvPr>
          <p:cNvCxnSpPr>
            <a:cxnSpLocks/>
          </p:cNvCxnSpPr>
          <p:nvPr/>
        </p:nvCxnSpPr>
        <p:spPr>
          <a:xfrm flipH="1">
            <a:off x="8319802" y="512444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>
            <a:extLst>
              <a:ext uri="{FF2B5EF4-FFF2-40B4-BE49-F238E27FC236}">
                <a16:creationId xmlns:a16="http://schemas.microsoft.com/office/drawing/2014/main" id="{501A3029-FF2F-4A1A-8653-3C88E0DD14C0}"/>
              </a:ext>
            </a:extLst>
          </p:cNvPr>
          <p:cNvCxnSpPr>
            <a:cxnSpLocks/>
          </p:cNvCxnSpPr>
          <p:nvPr/>
        </p:nvCxnSpPr>
        <p:spPr>
          <a:xfrm flipH="1">
            <a:off x="8402354" y="511492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직선 연결선 366">
            <a:extLst>
              <a:ext uri="{FF2B5EF4-FFF2-40B4-BE49-F238E27FC236}">
                <a16:creationId xmlns:a16="http://schemas.microsoft.com/office/drawing/2014/main" id="{48FF066C-0F22-417C-9D1B-E6565DF43652}"/>
              </a:ext>
            </a:extLst>
          </p:cNvPr>
          <p:cNvCxnSpPr>
            <a:cxnSpLocks/>
          </p:cNvCxnSpPr>
          <p:nvPr/>
        </p:nvCxnSpPr>
        <p:spPr>
          <a:xfrm flipH="1">
            <a:off x="8873287" y="500697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연결선 367">
            <a:extLst>
              <a:ext uri="{FF2B5EF4-FFF2-40B4-BE49-F238E27FC236}">
                <a16:creationId xmlns:a16="http://schemas.microsoft.com/office/drawing/2014/main" id="{ECE0053E-1EB7-416C-8A01-7BEBD03EBE2B}"/>
              </a:ext>
            </a:extLst>
          </p:cNvPr>
          <p:cNvCxnSpPr>
            <a:cxnSpLocks/>
          </p:cNvCxnSpPr>
          <p:nvPr/>
        </p:nvCxnSpPr>
        <p:spPr>
          <a:xfrm flipH="1">
            <a:off x="8885989" y="499427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직선 연결선 368">
            <a:extLst>
              <a:ext uri="{FF2B5EF4-FFF2-40B4-BE49-F238E27FC236}">
                <a16:creationId xmlns:a16="http://schemas.microsoft.com/office/drawing/2014/main" id="{78BB84B8-029A-41F6-B172-648C8DF73833}"/>
              </a:ext>
            </a:extLst>
          </p:cNvPr>
          <p:cNvCxnSpPr>
            <a:cxnSpLocks/>
          </p:cNvCxnSpPr>
          <p:nvPr/>
        </p:nvCxnSpPr>
        <p:spPr>
          <a:xfrm flipH="1">
            <a:off x="8873287" y="513079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연결선 369">
            <a:extLst>
              <a:ext uri="{FF2B5EF4-FFF2-40B4-BE49-F238E27FC236}">
                <a16:creationId xmlns:a16="http://schemas.microsoft.com/office/drawing/2014/main" id="{2F485CD7-19FA-434B-BEA3-B725387B9C11}"/>
              </a:ext>
            </a:extLst>
          </p:cNvPr>
          <p:cNvCxnSpPr>
            <a:cxnSpLocks/>
          </p:cNvCxnSpPr>
          <p:nvPr/>
        </p:nvCxnSpPr>
        <p:spPr>
          <a:xfrm flipH="1">
            <a:off x="8955839" y="512127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>
            <a:extLst>
              <a:ext uri="{FF2B5EF4-FFF2-40B4-BE49-F238E27FC236}">
                <a16:creationId xmlns:a16="http://schemas.microsoft.com/office/drawing/2014/main" id="{EA85709D-021A-4228-927E-A86533F147F5}"/>
              </a:ext>
            </a:extLst>
          </p:cNvPr>
          <p:cNvCxnSpPr>
            <a:cxnSpLocks/>
          </p:cNvCxnSpPr>
          <p:nvPr/>
        </p:nvCxnSpPr>
        <p:spPr>
          <a:xfrm flipH="1">
            <a:off x="7870611" y="498782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타원 376">
            <a:extLst>
              <a:ext uri="{FF2B5EF4-FFF2-40B4-BE49-F238E27FC236}">
                <a16:creationId xmlns:a16="http://schemas.microsoft.com/office/drawing/2014/main" id="{3DD8B184-2D5E-4DE1-9E65-32FF587022BD}"/>
              </a:ext>
            </a:extLst>
          </p:cNvPr>
          <p:cNvSpPr/>
          <p:nvPr/>
        </p:nvSpPr>
        <p:spPr>
          <a:xfrm>
            <a:off x="7719684" y="5024828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8" name="직선 연결선 377">
            <a:extLst>
              <a:ext uri="{FF2B5EF4-FFF2-40B4-BE49-F238E27FC236}">
                <a16:creationId xmlns:a16="http://schemas.microsoft.com/office/drawing/2014/main" id="{BB86B053-78EF-4F52-A7FC-3FD83C4875E6}"/>
              </a:ext>
            </a:extLst>
          </p:cNvPr>
          <p:cNvCxnSpPr>
            <a:cxnSpLocks/>
          </p:cNvCxnSpPr>
          <p:nvPr/>
        </p:nvCxnSpPr>
        <p:spPr>
          <a:xfrm flipH="1">
            <a:off x="8293020" y="498782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 379">
            <a:extLst>
              <a:ext uri="{FF2B5EF4-FFF2-40B4-BE49-F238E27FC236}">
                <a16:creationId xmlns:a16="http://schemas.microsoft.com/office/drawing/2014/main" id="{F244A567-8C03-4CC6-B2CD-1A0B349C0507}"/>
              </a:ext>
            </a:extLst>
          </p:cNvPr>
          <p:cNvCxnSpPr>
            <a:cxnSpLocks/>
          </p:cNvCxnSpPr>
          <p:nvPr/>
        </p:nvCxnSpPr>
        <p:spPr>
          <a:xfrm flipH="1">
            <a:off x="8846505" y="499417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타원 381">
            <a:extLst>
              <a:ext uri="{FF2B5EF4-FFF2-40B4-BE49-F238E27FC236}">
                <a16:creationId xmlns:a16="http://schemas.microsoft.com/office/drawing/2014/main" id="{5ED44F3C-E4DE-43C4-961A-A1A1C4125DAE}"/>
              </a:ext>
            </a:extLst>
          </p:cNvPr>
          <p:cNvSpPr/>
          <p:nvPr/>
        </p:nvSpPr>
        <p:spPr>
          <a:xfrm>
            <a:off x="8135404" y="5024828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FB3D3D7E-78C2-42C5-9E0C-84F043350917}"/>
              </a:ext>
            </a:extLst>
          </p:cNvPr>
          <p:cNvSpPr/>
          <p:nvPr/>
        </p:nvSpPr>
        <p:spPr>
          <a:xfrm>
            <a:off x="8692661" y="5030356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5C9B016E-A3FA-4547-A713-1D60DE736E3C}"/>
              </a:ext>
            </a:extLst>
          </p:cNvPr>
          <p:cNvSpPr txBox="1"/>
          <p:nvPr/>
        </p:nvSpPr>
        <p:spPr>
          <a:xfrm rot="5400000">
            <a:off x="7889313" y="3694588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A2AA32EC-9C6F-47C2-B78A-3B78F8E239F3}"/>
              </a:ext>
            </a:extLst>
          </p:cNvPr>
          <p:cNvSpPr txBox="1"/>
          <p:nvPr/>
        </p:nvSpPr>
        <p:spPr>
          <a:xfrm rot="5400000">
            <a:off x="8309587" y="3683958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DB18CFB5-3640-4A7A-89FE-6564ED463C24}"/>
              </a:ext>
            </a:extLst>
          </p:cNvPr>
          <p:cNvSpPr txBox="1"/>
          <p:nvPr/>
        </p:nvSpPr>
        <p:spPr>
          <a:xfrm rot="5400000">
            <a:off x="8859827" y="3700153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cxnSp>
        <p:nvCxnSpPr>
          <p:cNvPr id="406" name="직선 연결선 405">
            <a:extLst>
              <a:ext uri="{FF2B5EF4-FFF2-40B4-BE49-F238E27FC236}">
                <a16:creationId xmlns:a16="http://schemas.microsoft.com/office/drawing/2014/main" id="{5CEFC87E-AEEC-4659-879A-406D97C798EC}"/>
              </a:ext>
            </a:extLst>
          </p:cNvPr>
          <p:cNvCxnSpPr>
            <a:cxnSpLocks/>
          </p:cNvCxnSpPr>
          <p:nvPr/>
        </p:nvCxnSpPr>
        <p:spPr>
          <a:xfrm flipH="1" flipV="1">
            <a:off x="7672332" y="5268563"/>
            <a:ext cx="1841390" cy="63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>
            <a:extLst>
              <a:ext uri="{FF2B5EF4-FFF2-40B4-BE49-F238E27FC236}">
                <a16:creationId xmlns:a16="http://schemas.microsoft.com/office/drawing/2014/main" id="{095315DA-C88E-4BED-BA96-2B0CB90D9666}"/>
              </a:ext>
            </a:extLst>
          </p:cNvPr>
          <p:cNvCxnSpPr>
            <a:cxnSpLocks/>
          </p:cNvCxnSpPr>
          <p:nvPr/>
        </p:nvCxnSpPr>
        <p:spPr>
          <a:xfrm flipH="1">
            <a:off x="8724504" y="5271627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연결선 407">
            <a:extLst>
              <a:ext uri="{FF2B5EF4-FFF2-40B4-BE49-F238E27FC236}">
                <a16:creationId xmlns:a16="http://schemas.microsoft.com/office/drawing/2014/main" id="{BE798303-FD58-4119-AB69-90E532779FFD}"/>
              </a:ext>
            </a:extLst>
          </p:cNvPr>
          <p:cNvCxnSpPr>
            <a:cxnSpLocks/>
          </p:cNvCxnSpPr>
          <p:nvPr/>
        </p:nvCxnSpPr>
        <p:spPr>
          <a:xfrm flipH="1">
            <a:off x="8643596" y="5409046"/>
            <a:ext cx="15944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연결선 409">
            <a:extLst>
              <a:ext uri="{FF2B5EF4-FFF2-40B4-BE49-F238E27FC236}">
                <a16:creationId xmlns:a16="http://schemas.microsoft.com/office/drawing/2014/main" id="{F5C904EE-901B-4147-8606-5B985AC7010C}"/>
              </a:ext>
            </a:extLst>
          </p:cNvPr>
          <p:cNvCxnSpPr>
            <a:cxnSpLocks/>
          </p:cNvCxnSpPr>
          <p:nvPr/>
        </p:nvCxnSpPr>
        <p:spPr>
          <a:xfrm flipH="1">
            <a:off x="8671530" y="5444765"/>
            <a:ext cx="1035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직선 연결선 411">
            <a:extLst>
              <a:ext uri="{FF2B5EF4-FFF2-40B4-BE49-F238E27FC236}">
                <a16:creationId xmlns:a16="http://schemas.microsoft.com/office/drawing/2014/main" id="{BD10D060-736B-49EA-8360-1EE8577D46F6}"/>
              </a:ext>
            </a:extLst>
          </p:cNvPr>
          <p:cNvCxnSpPr>
            <a:cxnSpLocks/>
          </p:cNvCxnSpPr>
          <p:nvPr/>
        </p:nvCxnSpPr>
        <p:spPr>
          <a:xfrm flipH="1">
            <a:off x="8688986" y="5480484"/>
            <a:ext cx="686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직선 연결선 413">
            <a:extLst>
              <a:ext uri="{FF2B5EF4-FFF2-40B4-BE49-F238E27FC236}">
                <a16:creationId xmlns:a16="http://schemas.microsoft.com/office/drawing/2014/main" id="{7BD4B220-033D-40D9-B12A-D9CCB756F640}"/>
              </a:ext>
            </a:extLst>
          </p:cNvPr>
          <p:cNvCxnSpPr>
            <a:cxnSpLocks/>
          </p:cNvCxnSpPr>
          <p:nvPr/>
        </p:nvCxnSpPr>
        <p:spPr>
          <a:xfrm flipH="1">
            <a:off x="7913564" y="2494804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연결선 414">
            <a:extLst>
              <a:ext uri="{FF2B5EF4-FFF2-40B4-BE49-F238E27FC236}">
                <a16:creationId xmlns:a16="http://schemas.microsoft.com/office/drawing/2014/main" id="{E120AA92-4193-4351-A441-D8BC700065B2}"/>
              </a:ext>
            </a:extLst>
          </p:cNvPr>
          <p:cNvCxnSpPr>
            <a:cxnSpLocks/>
          </p:cNvCxnSpPr>
          <p:nvPr/>
        </p:nvCxnSpPr>
        <p:spPr>
          <a:xfrm flipH="1">
            <a:off x="7926266" y="2482104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>
            <a:extLst>
              <a:ext uri="{FF2B5EF4-FFF2-40B4-BE49-F238E27FC236}">
                <a16:creationId xmlns:a16="http://schemas.microsoft.com/office/drawing/2014/main" id="{A577E645-8961-4AA2-83A1-A9A0A47FFB28}"/>
              </a:ext>
            </a:extLst>
          </p:cNvPr>
          <p:cNvCxnSpPr>
            <a:cxnSpLocks/>
          </p:cNvCxnSpPr>
          <p:nvPr/>
        </p:nvCxnSpPr>
        <p:spPr>
          <a:xfrm flipH="1">
            <a:off x="7913564" y="2618629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직선 연결선 418">
            <a:extLst>
              <a:ext uri="{FF2B5EF4-FFF2-40B4-BE49-F238E27FC236}">
                <a16:creationId xmlns:a16="http://schemas.microsoft.com/office/drawing/2014/main" id="{A4D3987D-5431-4D81-95FC-C0AC9B7DA747}"/>
              </a:ext>
            </a:extLst>
          </p:cNvPr>
          <p:cNvCxnSpPr>
            <a:cxnSpLocks/>
          </p:cNvCxnSpPr>
          <p:nvPr/>
        </p:nvCxnSpPr>
        <p:spPr>
          <a:xfrm>
            <a:off x="8418717" y="2614361"/>
            <a:ext cx="2" cy="1365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>
            <a:extLst>
              <a:ext uri="{FF2B5EF4-FFF2-40B4-BE49-F238E27FC236}">
                <a16:creationId xmlns:a16="http://schemas.microsoft.com/office/drawing/2014/main" id="{BF3DB8EF-C55B-4298-A606-E5FF8F2AECFB}"/>
              </a:ext>
            </a:extLst>
          </p:cNvPr>
          <p:cNvCxnSpPr>
            <a:cxnSpLocks/>
          </p:cNvCxnSpPr>
          <p:nvPr/>
        </p:nvCxnSpPr>
        <p:spPr>
          <a:xfrm flipH="1">
            <a:off x="8337312" y="2503630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>
            <a:extLst>
              <a:ext uri="{FF2B5EF4-FFF2-40B4-BE49-F238E27FC236}">
                <a16:creationId xmlns:a16="http://schemas.microsoft.com/office/drawing/2014/main" id="{DCA56D6F-9BE3-44ED-8B6C-B156817F0788}"/>
              </a:ext>
            </a:extLst>
          </p:cNvPr>
          <p:cNvCxnSpPr>
            <a:cxnSpLocks/>
          </p:cNvCxnSpPr>
          <p:nvPr/>
        </p:nvCxnSpPr>
        <p:spPr>
          <a:xfrm flipH="1">
            <a:off x="8350014" y="2490930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직선 연결선 421">
            <a:extLst>
              <a:ext uri="{FF2B5EF4-FFF2-40B4-BE49-F238E27FC236}">
                <a16:creationId xmlns:a16="http://schemas.microsoft.com/office/drawing/2014/main" id="{5E68CA54-5C89-4A2A-832A-8BD5487F492A}"/>
              </a:ext>
            </a:extLst>
          </p:cNvPr>
          <p:cNvCxnSpPr>
            <a:cxnSpLocks/>
          </p:cNvCxnSpPr>
          <p:nvPr/>
        </p:nvCxnSpPr>
        <p:spPr>
          <a:xfrm flipH="1">
            <a:off x="8337312" y="2627455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>
            <a:extLst>
              <a:ext uri="{FF2B5EF4-FFF2-40B4-BE49-F238E27FC236}">
                <a16:creationId xmlns:a16="http://schemas.microsoft.com/office/drawing/2014/main" id="{D89D6043-557E-48F1-92A2-E572D21A0489}"/>
              </a:ext>
            </a:extLst>
          </p:cNvPr>
          <p:cNvCxnSpPr>
            <a:cxnSpLocks/>
          </p:cNvCxnSpPr>
          <p:nvPr/>
        </p:nvCxnSpPr>
        <p:spPr>
          <a:xfrm>
            <a:off x="8970502" y="2615919"/>
            <a:ext cx="2" cy="1365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직선 연결선 423">
            <a:extLst>
              <a:ext uri="{FF2B5EF4-FFF2-40B4-BE49-F238E27FC236}">
                <a16:creationId xmlns:a16="http://schemas.microsoft.com/office/drawing/2014/main" id="{C5BD275A-5A0D-4157-911A-7C90E24384BD}"/>
              </a:ext>
            </a:extLst>
          </p:cNvPr>
          <p:cNvCxnSpPr>
            <a:cxnSpLocks/>
          </p:cNvCxnSpPr>
          <p:nvPr/>
        </p:nvCxnSpPr>
        <p:spPr>
          <a:xfrm flipH="1">
            <a:off x="8889097" y="250518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직선 연결선 424">
            <a:extLst>
              <a:ext uri="{FF2B5EF4-FFF2-40B4-BE49-F238E27FC236}">
                <a16:creationId xmlns:a16="http://schemas.microsoft.com/office/drawing/2014/main" id="{E06D6F93-FB70-42E6-9F38-7A7504032C57}"/>
              </a:ext>
            </a:extLst>
          </p:cNvPr>
          <p:cNvCxnSpPr>
            <a:cxnSpLocks/>
          </p:cNvCxnSpPr>
          <p:nvPr/>
        </p:nvCxnSpPr>
        <p:spPr>
          <a:xfrm flipH="1">
            <a:off x="8901799" y="2492488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>
            <a:extLst>
              <a:ext uri="{FF2B5EF4-FFF2-40B4-BE49-F238E27FC236}">
                <a16:creationId xmlns:a16="http://schemas.microsoft.com/office/drawing/2014/main" id="{070F51B4-9E77-4B92-84F2-F7F7758633C9}"/>
              </a:ext>
            </a:extLst>
          </p:cNvPr>
          <p:cNvCxnSpPr>
            <a:cxnSpLocks/>
          </p:cNvCxnSpPr>
          <p:nvPr/>
        </p:nvCxnSpPr>
        <p:spPr>
          <a:xfrm flipH="1">
            <a:off x="8889097" y="262901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>
            <a:extLst>
              <a:ext uri="{FF2B5EF4-FFF2-40B4-BE49-F238E27FC236}">
                <a16:creationId xmlns:a16="http://schemas.microsoft.com/office/drawing/2014/main" id="{2D95C0A8-47CF-48BE-A749-ED0D4C15FAD4}"/>
              </a:ext>
            </a:extLst>
          </p:cNvPr>
          <p:cNvCxnSpPr>
            <a:cxnSpLocks/>
          </p:cNvCxnSpPr>
          <p:nvPr/>
        </p:nvCxnSpPr>
        <p:spPr>
          <a:xfrm>
            <a:off x="7997146" y="2427957"/>
            <a:ext cx="0" cy="777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연결선 430">
            <a:extLst>
              <a:ext uri="{FF2B5EF4-FFF2-40B4-BE49-F238E27FC236}">
                <a16:creationId xmlns:a16="http://schemas.microsoft.com/office/drawing/2014/main" id="{5FA23043-19B3-4880-8713-A4E5C1A77FAB}"/>
              </a:ext>
            </a:extLst>
          </p:cNvPr>
          <p:cNvCxnSpPr>
            <a:cxnSpLocks/>
          </p:cNvCxnSpPr>
          <p:nvPr/>
        </p:nvCxnSpPr>
        <p:spPr>
          <a:xfrm flipH="1">
            <a:off x="7682110" y="2556868"/>
            <a:ext cx="822553" cy="6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>
            <a:extLst>
              <a:ext uri="{FF2B5EF4-FFF2-40B4-BE49-F238E27FC236}">
                <a16:creationId xmlns:a16="http://schemas.microsoft.com/office/drawing/2014/main" id="{5BDE183F-798A-4867-86B9-E181DECB1A98}"/>
              </a:ext>
            </a:extLst>
          </p:cNvPr>
          <p:cNvCxnSpPr>
            <a:cxnSpLocks/>
          </p:cNvCxnSpPr>
          <p:nvPr/>
        </p:nvCxnSpPr>
        <p:spPr>
          <a:xfrm flipH="1">
            <a:off x="7878939" y="248647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타원 432">
            <a:extLst>
              <a:ext uri="{FF2B5EF4-FFF2-40B4-BE49-F238E27FC236}">
                <a16:creationId xmlns:a16="http://schemas.microsoft.com/office/drawing/2014/main" id="{DFD0691F-A57D-4F0B-8544-DC312DF7DAE7}"/>
              </a:ext>
            </a:extLst>
          </p:cNvPr>
          <p:cNvSpPr/>
          <p:nvPr/>
        </p:nvSpPr>
        <p:spPr>
          <a:xfrm>
            <a:off x="7721394" y="2529827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4" name="직선 연결선 433">
            <a:extLst>
              <a:ext uri="{FF2B5EF4-FFF2-40B4-BE49-F238E27FC236}">
                <a16:creationId xmlns:a16="http://schemas.microsoft.com/office/drawing/2014/main" id="{1F61FBEE-C2BB-4E79-B868-025C3681C253}"/>
              </a:ext>
            </a:extLst>
          </p:cNvPr>
          <p:cNvCxnSpPr>
            <a:cxnSpLocks/>
          </p:cNvCxnSpPr>
          <p:nvPr/>
        </p:nvCxnSpPr>
        <p:spPr>
          <a:xfrm flipH="1">
            <a:off x="8301348" y="248647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434">
            <a:extLst>
              <a:ext uri="{FF2B5EF4-FFF2-40B4-BE49-F238E27FC236}">
                <a16:creationId xmlns:a16="http://schemas.microsoft.com/office/drawing/2014/main" id="{B8EFD334-FBF2-4488-9303-EBF9FBD40B70}"/>
              </a:ext>
            </a:extLst>
          </p:cNvPr>
          <p:cNvCxnSpPr>
            <a:cxnSpLocks/>
          </p:cNvCxnSpPr>
          <p:nvPr/>
        </p:nvCxnSpPr>
        <p:spPr>
          <a:xfrm flipH="1">
            <a:off x="8854833" y="2492823"/>
            <a:ext cx="1" cy="14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타원 435">
            <a:extLst>
              <a:ext uri="{FF2B5EF4-FFF2-40B4-BE49-F238E27FC236}">
                <a16:creationId xmlns:a16="http://schemas.microsoft.com/office/drawing/2014/main" id="{83D0D12E-4B96-4F3C-9BA8-4097D4ABBBAA}"/>
              </a:ext>
            </a:extLst>
          </p:cNvPr>
          <p:cNvSpPr/>
          <p:nvPr/>
        </p:nvSpPr>
        <p:spPr>
          <a:xfrm>
            <a:off x="8143732" y="2523477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타원 436">
            <a:extLst>
              <a:ext uri="{FF2B5EF4-FFF2-40B4-BE49-F238E27FC236}">
                <a16:creationId xmlns:a16="http://schemas.microsoft.com/office/drawing/2014/main" id="{58246D98-61C2-4E3F-90BE-FD39EF266E44}"/>
              </a:ext>
            </a:extLst>
          </p:cNvPr>
          <p:cNvSpPr/>
          <p:nvPr/>
        </p:nvSpPr>
        <p:spPr>
          <a:xfrm>
            <a:off x="8700989" y="2529005"/>
            <a:ext cx="77108" cy="7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528F99FF-AAD3-4466-B055-828E395A41E8}"/>
              </a:ext>
            </a:extLst>
          </p:cNvPr>
          <p:cNvSpPr txBox="1"/>
          <p:nvPr/>
        </p:nvSpPr>
        <p:spPr>
          <a:xfrm>
            <a:off x="6879039" y="2455671"/>
            <a:ext cx="8675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/>
              <a:t>Block Select Line</a:t>
            </a:r>
            <a:endParaRPr lang="ko-KR" altLang="en-US" sz="700" b="1" dirty="0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C3B121D7-ED0F-4914-B700-3625F95575D7}"/>
              </a:ext>
            </a:extLst>
          </p:cNvPr>
          <p:cNvSpPr txBox="1"/>
          <p:nvPr/>
        </p:nvSpPr>
        <p:spPr>
          <a:xfrm>
            <a:off x="6339662" y="2961071"/>
            <a:ext cx="125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Minimum unit for Program</a:t>
            </a:r>
            <a:br>
              <a:rPr lang="en-US" altLang="ko-KR" sz="700" b="1" dirty="0">
                <a:solidFill>
                  <a:srgbClr val="FF0000"/>
                </a:solidFill>
              </a:rPr>
            </a:br>
            <a:r>
              <a:rPr lang="en-US" altLang="ko-KR" sz="700" b="1" dirty="0">
                <a:solidFill>
                  <a:srgbClr val="FF0000"/>
                </a:solidFill>
              </a:rPr>
              <a:t>(Page)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8649D7BC-420B-4A6C-AED5-E75137DC8975}"/>
              </a:ext>
            </a:extLst>
          </p:cNvPr>
          <p:cNvSpPr txBox="1"/>
          <p:nvPr/>
        </p:nvSpPr>
        <p:spPr>
          <a:xfrm>
            <a:off x="6794354" y="4960082"/>
            <a:ext cx="9476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/>
              <a:t>Ground Select Line</a:t>
            </a:r>
            <a:endParaRPr lang="ko-KR" altLang="en-US" sz="700" b="1" dirty="0"/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1295AFBF-9BE2-4D9F-A529-42A90FA85B88}"/>
              </a:ext>
            </a:extLst>
          </p:cNvPr>
          <p:cNvSpPr txBox="1"/>
          <p:nvPr/>
        </p:nvSpPr>
        <p:spPr>
          <a:xfrm>
            <a:off x="6711855" y="5172275"/>
            <a:ext cx="10390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/>
              <a:t>Common Source Line</a:t>
            </a:r>
            <a:endParaRPr lang="ko-KR" altLang="en-US" sz="700" b="1" dirty="0"/>
          </a:p>
        </p:txBody>
      </p:sp>
      <p:cxnSp>
        <p:nvCxnSpPr>
          <p:cNvPr id="445" name="직선 연결선 444">
            <a:extLst>
              <a:ext uri="{FF2B5EF4-FFF2-40B4-BE49-F238E27FC236}">
                <a16:creationId xmlns:a16="http://schemas.microsoft.com/office/drawing/2014/main" id="{A6E8B050-8BAB-403C-8D6D-517FD1BD03EC}"/>
              </a:ext>
            </a:extLst>
          </p:cNvPr>
          <p:cNvCxnSpPr>
            <a:cxnSpLocks/>
          </p:cNvCxnSpPr>
          <p:nvPr/>
        </p:nvCxnSpPr>
        <p:spPr>
          <a:xfrm flipH="1">
            <a:off x="7983855" y="2439038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직선 연결선 446">
            <a:extLst>
              <a:ext uri="{FF2B5EF4-FFF2-40B4-BE49-F238E27FC236}">
                <a16:creationId xmlns:a16="http://schemas.microsoft.com/office/drawing/2014/main" id="{A3B00FDA-9CF6-46FC-A27D-1C7463EBBAA5}"/>
              </a:ext>
            </a:extLst>
          </p:cNvPr>
          <p:cNvCxnSpPr>
            <a:cxnSpLocks/>
          </p:cNvCxnSpPr>
          <p:nvPr/>
        </p:nvCxnSpPr>
        <p:spPr>
          <a:xfrm>
            <a:off x="8425108" y="2437482"/>
            <a:ext cx="0" cy="777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직선 연결선 447">
            <a:extLst>
              <a:ext uri="{FF2B5EF4-FFF2-40B4-BE49-F238E27FC236}">
                <a16:creationId xmlns:a16="http://schemas.microsoft.com/office/drawing/2014/main" id="{9AAB85E1-36E4-47E1-814D-D718E4BC16C9}"/>
              </a:ext>
            </a:extLst>
          </p:cNvPr>
          <p:cNvCxnSpPr>
            <a:cxnSpLocks/>
          </p:cNvCxnSpPr>
          <p:nvPr/>
        </p:nvCxnSpPr>
        <p:spPr>
          <a:xfrm flipH="1">
            <a:off x="8411817" y="2448563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직선 연결선 448">
            <a:extLst>
              <a:ext uri="{FF2B5EF4-FFF2-40B4-BE49-F238E27FC236}">
                <a16:creationId xmlns:a16="http://schemas.microsoft.com/office/drawing/2014/main" id="{DAED3B43-E461-40F7-B718-DE952F1C742B}"/>
              </a:ext>
            </a:extLst>
          </p:cNvPr>
          <p:cNvCxnSpPr>
            <a:cxnSpLocks/>
          </p:cNvCxnSpPr>
          <p:nvPr/>
        </p:nvCxnSpPr>
        <p:spPr>
          <a:xfrm>
            <a:off x="8971503" y="2439069"/>
            <a:ext cx="0" cy="777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연결선 449">
            <a:extLst>
              <a:ext uri="{FF2B5EF4-FFF2-40B4-BE49-F238E27FC236}">
                <a16:creationId xmlns:a16="http://schemas.microsoft.com/office/drawing/2014/main" id="{62583248-2FB8-494D-921B-757FD9AA4EF8}"/>
              </a:ext>
            </a:extLst>
          </p:cNvPr>
          <p:cNvCxnSpPr>
            <a:cxnSpLocks/>
          </p:cNvCxnSpPr>
          <p:nvPr/>
        </p:nvCxnSpPr>
        <p:spPr>
          <a:xfrm flipH="1">
            <a:off x="8958212" y="2450150"/>
            <a:ext cx="974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>
            <a:extLst>
              <a:ext uri="{FF2B5EF4-FFF2-40B4-BE49-F238E27FC236}">
                <a16:creationId xmlns:a16="http://schemas.microsoft.com/office/drawing/2014/main" id="{E275479F-9A1F-4A64-B9D5-05342342A829}"/>
              </a:ext>
            </a:extLst>
          </p:cNvPr>
          <p:cNvCxnSpPr>
            <a:cxnSpLocks/>
          </p:cNvCxnSpPr>
          <p:nvPr/>
        </p:nvCxnSpPr>
        <p:spPr>
          <a:xfrm flipH="1">
            <a:off x="8643596" y="2563120"/>
            <a:ext cx="8701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E9ED5B76-BE6E-47CC-ADFA-89EBCF0E6C2B}"/>
              </a:ext>
            </a:extLst>
          </p:cNvPr>
          <p:cNvSpPr txBox="1"/>
          <p:nvPr/>
        </p:nvSpPr>
        <p:spPr>
          <a:xfrm>
            <a:off x="8434004" y="2407285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92AC2940-6824-479F-9363-7737201E6EF6}"/>
              </a:ext>
            </a:extLst>
          </p:cNvPr>
          <p:cNvCxnSpPr>
            <a:cxnSpLocks/>
          </p:cNvCxnSpPr>
          <p:nvPr/>
        </p:nvCxnSpPr>
        <p:spPr>
          <a:xfrm flipH="1">
            <a:off x="7677371" y="2790763"/>
            <a:ext cx="822553" cy="6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6D6A351F-4818-4664-ABC7-5ADA05EB365C}"/>
              </a:ext>
            </a:extLst>
          </p:cNvPr>
          <p:cNvCxnSpPr>
            <a:cxnSpLocks/>
          </p:cNvCxnSpPr>
          <p:nvPr/>
        </p:nvCxnSpPr>
        <p:spPr>
          <a:xfrm flipH="1">
            <a:off x="8647947" y="2797997"/>
            <a:ext cx="8701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8" name="TextBox 457">
            <a:extLst>
              <a:ext uri="{FF2B5EF4-FFF2-40B4-BE49-F238E27FC236}">
                <a16:creationId xmlns:a16="http://schemas.microsoft.com/office/drawing/2014/main" id="{871E0718-4F85-4532-9E57-32B4CE2FF613}"/>
              </a:ext>
            </a:extLst>
          </p:cNvPr>
          <p:cNvSpPr txBox="1"/>
          <p:nvPr/>
        </p:nvSpPr>
        <p:spPr>
          <a:xfrm>
            <a:off x="8432570" y="2633728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cxnSp>
        <p:nvCxnSpPr>
          <p:cNvPr id="459" name="직선 연결선 458">
            <a:extLst>
              <a:ext uri="{FF2B5EF4-FFF2-40B4-BE49-F238E27FC236}">
                <a16:creationId xmlns:a16="http://schemas.microsoft.com/office/drawing/2014/main" id="{FF24449A-7D11-4FEB-BC61-4A11E80677F1}"/>
              </a:ext>
            </a:extLst>
          </p:cNvPr>
          <p:cNvCxnSpPr>
            <a:cxnSpLocks/>
          </p:cNvCxnSpPr>
          <p:nvPr/>
        </p:nvCxnSpPr>
        <p:spPr>
          <a:xfrm flipH="1">
            <a:off x="7682110" y="3048030"/>
            <a:ext cx="822553" cy="6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직선 연결선 459">
            <a:extLst>
              <a:ext uri="{FF2B5EF4-FFF2-40B4-BE49-F238E27FC236}">
                <a16:creationId xmlns:a16="http://schemas.microsoft.com/office/drawing/2014/main" id="{6E908E66-94E1-4740-A0C0-CDB31D0A53BA}"/>
              </a:ext>
            </a:extLst>
          </p:cNvPr>
          <p:cNvCxnSpPr>
            <a:cxnSpLocks/>
          </p:cNvCxnSpPr>
          <p:nvPr/>
        </p:nvCxnSpPr>
        <p:spPr>
          <a:xfrm flipH="1">
            <a:off x="8643596" y="3054282"/>
            <a:ext cx="8701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23D4D7F8-A2C9-43D4-B6CC-CF96726EE450}"/>
              </a:ext>
            </a:extLst>
          </p:cNvPr>
          <p:cNvSpPr txBox="1"/>
          <p:nvPr/>
        </p:nvSpPr>
        <p:spPr>
          <a:xfrm>
            <a:off x="8434004" y="2898447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cxnSp>
        <p:nvCxnSpPr>
          <p:cNvPr id="465" name="직선 연결선 464">
            <a:extLst>
              <a:ext uri="{FF2B5EF4-FFF2-40B4-BE49-F238E27FC236}">
                <a16:creationId xmlns:a16="http://schemas.microsoft.com/office/drawing/2014/main" id="{0942D69E-979E-479C-AE75-66322F91B795}"/>
              </a:ext>
            </a:extLst>
          </p:cNvPr>
          <p:cNvCxnSpPr>
            <a:cxnSpLocks/>
          </p:cNvCxnSpPr>
          <p:nvPr/>
        </p:nvCxnSpPr>
        <p:spPr>
          <a:xfrm flipH="1">
            <a:off x="7686107" y="3292550"/>
            <a:ext cx="822553" cy="6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연결선 465">
            <a:extLst>
              <a:ext uri="{FF2B5EF4-FFF2-40B4-BE49-F238E27FC236}">
                <a16:creationId xmlns:a16="http://schemas.microsoft.com/office/drawing/2014/main" id="{0D82D4B2-ED82-42E9-BA09-278E6BCDE179}"/>
              </a:ext>
            </a:extLst>
          </p:cNvPr>
          <p:cNvCxnSpPr>
            <a:cxnSpLocks/>
          </p:cNvCxnSpPr>
          <p:nvPr/>
        </p:nvCxnSpPr>
        <p:spPr>
          <a:xfrm flipH="1">
            <a:off x="8643596" y="3300302"/>
            <a:ext cx="8701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TextBox 466">
            <a:extLst>
              <a:ext uri="{FF2B5EF4-FFF2-40B4-BE49-F238E27FC236}">
                <a16:creationId xmlns:a16="http://schemas.microsoft.com/office/drawing/2014/main" id="{7F074A0E-FA0A-4925-A100-C8834488E2AE}"/>
              </a:ext>
            </a:extLst>
          </p:cNvPr>
          <p:cNvSpPr txBox="1"/>
          <p:nvPr/>
        </p:nvSpPr>
        <p:spPr>
          <a:xfrm>
            <a:off x="8436960" y="3143705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cxnSp>
        <p:nvCxnSpPr>
          <p:cNvPr id="468" name="직선 연결선 467">
            <a:extLst>
              <a:ext uri="{FF2B5EF4-FFF2-40B4-BE49-F238E27FC236}">
                <a16:creationId xmlns:a16="http://schemas.microsoft.com/office/drawing/2014/main" id="{7B952E10-C632-4EC5-BB1B-7059777CE04A}"/>
              </a:ext>
            </a:extLst>
          </p:cNvPr>
          <p:cNvCxnSpPr>
            <a:cxnSpLocks/>
          </p:cNvCxnSpPr>
          <p:nvPr/>
        </p:nvCxnSpPr>
        <p:spPr>
          <a:xfrm flipH="1">
            <a:off x="7686107" y="3540675"/>
            <a:ext cx="822553" cy="6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>
            <a:extLst>
              <a:ext uri="{FF2B5EF4-FFF2-40B4-BE49-F238E27FC236}">
                <a16:creationId xmlns:a16="http://schemas.microsoft.com/office/drawing/2014/main" id="{D62DC145-28EC-4C12-B22A-C00DE28AAC9D}"/>
              </a:ext>
            </a:extLst>
          </p:cNvPr>
          <p:cNvCxnSpPr>
            <a:cxnSpLocks/>
          </p:cNvCxnSpPr>
          <p:nvPr/>
        </p:nvCxnSpPr>
        <p:spPr>
          <a:xfrm flipH="1">
            <a:off x="8647593" y="3546927"/>
            <a:ext cx="8701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TextBox 469">
            <a:extLst>
              <a:ext uri="{FF2B5EF4-FFF2-40B4-BE49-F238E27FC236}">
                <a16:creationId xmlns:a16="http://schemas.microsoft.com/office/drawing/2014/main" id="{3F87FBB2-0EDC-4122-BE68-CCD76DF2DE7B}"/>
              </a:ext>
            </a:extLst>
          </p:cNvPr>
          <p:cNvSpPr txBox="1"/>
          <p:nvPr/>
        </p:nvSpPr>
        <p:spPr>
          <a:xfrm>
            <a:off x="8438001" y="3391092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cxnSp>
        <p:nvCxnSpPr>
          <p:cNvPr id="474" name="직선 연결선 473">
            <a:extLst>
              <a:ext uri="{FF2B5EF4-FFF2-40B4-BE49-F238E27FC236}">
                <a16:creationId xmlns:a16="http://schemas.microsoft.com/office/drawing/2014/main" id="{E19FE4C3-641B-43D4-8747-3991AB04BF92}"/>
              </a:ext>
            </a:extLst>
          </p:cNvPr>
          <p:cNvCxnSpPr>
            <a:cxnSpLocks/>
          </p:cNvCxnSpPr>
          <p:nvPr/>
        </p:nvCxnSpPr>
        <p:spPr>
          <a:xfrm flipH="1">
            <a:off x="7686055" y="4061865"/>
            <a:ext cx="822553" cy="6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직선 연결선 474">
            <a:extLst>
              <a:ext uri="{FF2B5EF4-FFF2-40B4-BE49-F238E27FC236}">
                <a16:creationId xmlns:a16="http://schemas.microsoft.com/office/drawing/2014/main" id="{635B11FD-2A84-43C7-B011-F9FF1758752B}"/>
              </a:ext>
            </a:extLst>
          </p:cNvPr>
          <p:cNvCxnSpPr>
            <a:cxnSpLocks/>
          </p:cNvCxnSpPr>
          <p:nvPr/>
        </p:nvCxnSpPr>
        <p:spPr>
          <a:xfrm flipH="1">
            <a:off x="8643544" y="4069617"/>
            <a:ext cx="8701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TextBox 475">
            <a:extLst>
              <a:ext uri="{FF2B5EF4-FFF2-40B4-BE49-F238E27FC236}">
                <a16:creationId xmlns:a16="http://schemas.microsoft.com/office/drawing/2014/main" id="{FD0E0156-6357-4985-A02D-869D9AADEDAB}"/>
              </a:ext>
            </a:extLst>
          </p:cNvPr>
          <p:cNvSpPr txBox="1"/>
          <p:nvPr/>
        </p:nvSpPr>
        <p:spPr>
          <a:xfrm>
            <a:off x="8436908" y="3913020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cxnSp>
        <p:nvCxnSpPr>
          <p:cNvPr id="477" name="직선 연결선 476">
            <a:extLst>
              <a:ext uri="{FF2B5EF4-FFF2-40B4-BE49-F238E27FC236}">
                <a16:creationId xmlns:a16="http://schemas.microsoft.com/office/drawing/2014/main" id="{5D1E5012-0057-48AF-B08C-73C79F7A4B49}"/>
              </a:ext>
            </a:extLst>
          </p:cNvPr>
          <p:cNvCxnSpPr>
            <a:cxnSpLocks/>
          </p:cNvCxnSpPr>
          <p:nvPr/>
        </p:nvCxnSpPr>
        <p:spPr>
          <a:xfrm flipH="1">
            <a:off x="7686055" y="4309990"/>
            <a:ext cx="822553" cy="6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>
            <a:extLst>
              <a:ext uri="{FF2B5EF4-FFF2-40B4-BE49-F238E27FC236}">
                <a16:creationId xmlns:a16="http://schemas.microsoft.com/office/drawing/2014/main" id="{CF0C3D10-5692-4A8F-AC61-DE24FE09BA8D}"/>
              </a:ext>
            </a:extLst>
          </p:cNvPr>
          <p:cNvCxnSpPr>
            <a:cxnSpLocks/>
          </p:cNvCxnSpPr>
          <p:nvPr/>
        </p:nvCxnSpPr>
        <p:spPr>
          <a:xfrm flipH="1">
            <a:off x="8647541" y="4316242"/>
            <a:ext cx="8701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07230AE0-82D9-438B-88A5-5A5EF778CCE3}"/>
              </a:ext>
            </a:extLst>
          </p:cNvPr>
          <p:cNvSpPr txBox="1"/>
          <p:nvPr/>
        </p:nvSpPr>
        <p:spPr>
          <a:xfrm>
            <a:off x="8437949" y="4160407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cxnSp>
        <p:nvCxnSpPr>
          <p:cNvPr id="480" name="직선 연결선 479">
            <a:extLst>
              <a:ext uri="{FF2B5EF4-FFF2-40B4-BE49-F238E27FC236}">
                <a16:creationId xmlns:a16="http://schemas.microsoft.com/office/drawing/2014/main" id="{40E53768-4C9B-4D22-B21C-CB2321F25D8B}"/>
              </a:ext>
            </a:extLst>
          </p:cNvPr>
          <p:cNvCxnSpPr>
            <a:cxnSpLocks/>
          </p:cNvCxnSpPr>
          <p:nvPr/>
        </p:nvCxnSpPr>
        <p:spPr>
          <a:xfrm flipH="1">
            <a:off x="7686055" y="4557165"/>
            <a:ext cx="822553" cy="6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직선 연결선 480">
            <a:extLst>
              <a:ext uri="{FF2B5EF4-FFF2-40B4-BE49-F238E27FC236}">
                <a16:creationId xmlns:a16="http://schemas.microsoft.com/office/drawing/2014/main" id="{22BF510C-EB9F-477B-82AC-4215E8699FD6}"/>
              </a:ext>
            </a:extLst>
          </p:cNvPr>
          <p:cNvCxnSpPr>
            <a:cxnSpLocks/>
          </p:cNvCxnSpPr>
          <p:nvPr/>
        </p:nvCxnSpPr>
        <p:spPr>
          <a:xfrm flipH="1">
            <a:off x="8643544" y="4564917"/>
            <a:ext cx="8701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TextBox 481">
            <a:extLst>
              <a:ext uri="{FF2B5EF4-FFF2-40B4-BE49-F238E27FC236}">
                <a16:creationId xmlns:a16="http://schemas.microsoft.com/office/drawing/2014/main" id="{12905508-75BE-495A-97CD-B392541D3211}"/>
              </a:ext>
            </a:extLst>
          </p:cNvPr>
          <p:cNvSpPr txBox="1"/>
          <p:nvPr/>
        </p:nvSpPr>
        <p:spPr>
          <a:xfrm>
            <a:off x="8436908" y="4408320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514C1786-BBCC-4B15-8B01-AACB7FC59889}"/>
              </a:ext>
            </a:extLst>
          </p:cNvPr>
          <p:cNvCxnSpPr>
            <a:cxnSpLocks/>
          </p:cNvCxnSpPr>
          <p:nvPr/>
        </p:nvCxnSpPr>
        <p:spPr>
          <a:xfrm flipH="1">
            <a:off x="7686055" y="4805290"/>
            <a:ext cx="822553" cy="6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>
            <a:extLst>
              <a:ext uri="{FF2B5EF4-FFF2-40B4-BE49-F238E27FC236}">
                <a16:creationId xmlns:a16="http://schemas.microsoft.com/office/drawing/2014/main" id="{0B569DB4-D7B3-4301-AFDC-15F3D0128530}"/>
              </a:ext>
            </a:extLst>
          </p:cNvPr>
          <p:cNvCxnSpPr>
            <a:cxnSpLocks/>
          </p:cNvCxnSpPr>
          <p:nvPr/>
        </p:nvCxnSpPr>
        <p:spPr>
          <a:xfrm flipH="1">
            <a:off x="8647541" y="4811542"/>
            <a:ext cx="8701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TextBox 484">
            <a:extLst>
              <a:ext uri="{FF2B5EF4-FFF2-40B4-BE49-F238E27FC236}">
                <a16:creationId xmlns:a16="http://schemas.microsoft.com/office/drawing/2014/main" id="{88056BFC-8099-4118-A03A-29B8A94EF507}"/>
              </a:ext>
            </a:extLst>
          </p:cNvPr>
          <p:cNvSpPr txBox="1"/>
          <p:nvPr/>
        </p:nvSpPr>
        <p:spPr>
          <a:xfrm>
            <a:off x="8437949" y="4655707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cxnSp>
        <p:nvCxnSpPr>
          <p:cNvPr id="486" name="직선 연결선 485">
            <a:extLst>
              <a:ext uri="{FF2B5EF4-FFF2-40B4-BE49-F238E27FC236}">
                <a16:creationId xmlns:a16="http://schemas.microsoft.com/office/drawing/2014/main" id="{4C5CF84E-7312-4689-B62E-45CEDD8343F2}"/>
              </a:ext>
            </a:extLst>
          </p:cNvPr>
          <p:cNvCxnSpPr>
            <a:cxnSpLocks/>
          </p:cNvCxnSpPr>
          <p:nvPr/>
        </p:nvCxnSpPr>
        <p:spPr>
          <a:xfrm flipH="1">
            <a:off x="7686055" y="5058815"/>
            <a:ext cx="822553" cy="62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>
            <a:extLst>
              <a:ext uri="{FF2B5EF4-FFF2-40B4-BE49-F238E27FC236}">
                <a16:creationId xmlns:a16="http://schemas.microsoft.com/office/drawing/2014/main" id="{85603114-8FAD-401F-99D8-CD0C1C85AEA3}"/>
              </a:ext>
            </a:extLst>
          </p:cNvPr>
          <p:cNvCxnSpPr>
            <a:cxnSpLocks/>
          </p:cNvCxnSpPr>
          <p:nvPr/>
        </p:nvCxnSpPr>
        <p:spPr>
          <a:xfrm flipH="1">
            <a:off x="8643544" y="5066567"/>
            <a:ext cx="8701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>
            <a:extLst>
              <a:ext uri="{FF2B5EF4-FFF2-40B4-BE49-F238E27FC236}">
                <a16:creationId xmlns:a16="http://schemas.microsoft.com/office/drawing/2014/main" id="{83A32598-85D4-41DC-A22D-5A92A88A5B90}"/>
              </a:ext>
            </a:extLst>
          </p:cNvPr>
          <p:cNvSpPr txBox="1"/>
          <p:nvPr/>
        </p:nvSpPr>
        <p:spPr>
          <a:xfrm>
            <a:off x="8436908" y="4909970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…</a:t>
            </a:r>
            <a:endParaRPr lang="ko-KR" altLang="en-US" sz="1000" b="1" dirty="0"/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E625E3A5-DAE6-43A6-AD64-4538F58475FB}"/>
              </a:ext>
            </a:extLst>
          </p:cNvPr>
          <p:cNvSpPr txBox="1"/>
          <p:nvPr/>
        </p:nvSpPr>
        <p:spPr>
          <a:xfrm>
            <a:off x="7833208" y="2060189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Bit Line</a:t>
            </a:r>
            <a:endParaRPr lang="ko-KR" altLang="en-US" sz="800" b="1" dirty="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7F2D8202-9C97-40A1-A70C-31A31B2A75F5}"/>
              </a:ext>
            </a:extLst>
          </p:cNvPr>
          <p:cNvSpPr txBox="1"/>
          <p:nvPr/>
        </p:nvSpPr>
        <p:spPr>
          <a:xfrm>
            <a:off x="7085654" y="2660654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Word Line</a:t>
            </a:r>
            <a:endParaRPr lang="ko-KR" altLang="en-US" sz="800" b="1" dirty="0"/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323037B7-1603-4DB6-A748-C2117F0D95D0}"/>
              </a:ext>
            </a:extLst>
          </p:cNvPr>
          <p:cNvSpPr txBox="1"/>
          <p:nvPr/>
        </p:nvSpPr>
        <p:spPr>
          <a:xfrm>
            <a:off x="7768918" y="1733654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Minimum unit for Read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500" name="직선 화살표 연결선 499">
            <a:extLst>
              <a:ext uri="{FF2B5EF4-FFF2-40B4-BE49-F238E27FC236}">
                <a16:creationId xmlns:a16="http://schemas.microsoft.com/office/drawing/2014/main" id="{8F3D41D1-D33B-41C5-AE2B-484F5E4F4590}"/>
              </a:ext>
            </a:extLst>
          </p:cNvPr>
          <p:cNvCxnSpPr>
            <a:cxnSpLocks/>
            <a:endCxn id="492" idx="1"/>
          </p:cNvCxnSpPr>
          <p:nvPr/>
        </p:nvCxnSpPr>
        <p:spPr>
          <a:xfrm flipH="1">
            <a:off x="8374229" y="1949482"/>
            <a:ext cx="6521" cy="3694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화살표 연결선 504">
            <a:extLst>
              <a:ext uri="{FF2B5EF4-FFF2-40B4-BE49-F238E27FC236}">
                <a16:creationId xmlns:a16="http://schemas.microsoft.com/office/drawing/2014/main" id="{62EAFC61-C6D7-4358-8A1F-AF334034F312}"/>
              </a:ext>
            </a:extLst>
          </p:cNvPr>
          <p:cNvCxnSpPr>
            <a:cxnSpLocks/>
          </p:cNvCxnSpPr>
          <p:nvPr/>
        </p:nvCxnSpPr>
        <p:spPr>
          <a:xfrm flipH="1">
            <a:off x="8616154" y="2218173"/>
            <a:ext cx="295978" cy="5153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TextBox 506">
            <a:extLst>
              <a:ext uri="{FF2B5EF4-FFF2-40B4-BE49-F238E27FC236}">
                <a16:creationId xmlns:a16="http://schemas.microsoft.com/office/drawing/2014/main" id="{546B1E26-EB41-4BD1-BAE5-7A85EFD197AE}"/>
              </a:ext>
            </a:extLst>
          </p:cNvPr>
          <p:cNvSpPr txBox="1"/>
          <p:nvPr/>
        </p:nvSpPr>
        <p:spPr>
          <a:xfrm>
            <a:off x="8385890" y="1918538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Minimum unit for Erase</a:t>
            </a:r>
          </a:p>
          <a:p>
            <a:pPr algn="ctr"/>
            <a:r>
              <a:rPr lang="en-US" altLang="ko-KR" sz="800" b="1" dirty="0">
                <a:solidFill>
                  <a:srgbClr val="FF0000"/>
                </a:solidFill>
              </a:rPr>
              <a:t>(Block)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7E7A9AF0-AE90-4C07-A5BF-6A0038A00B21}"/>
              </a:ext>
            </a:extLst>
          </p:cNvPr>
          <p:cNvSpPr/>
          <p:nvPr/>
        </p:nvSpPr>
        <p:spPr>
          <a:xfrm>
            <a:off x="8759511" y="3385124"/>
            <a:ext cx="254271" cy="344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2" name="직선 연결선 511">
            <a:extLst>
              <a:ext uri="{FF2B5EF4-FFF2-40B4-BE49-F238E27FC236}">
                <a16:creationId xmlns:a16="http://schemas.microsoft.com/office/drawing/2014/main" id="{4A53514C-DA94-4491-BB09-3E620408A8D8}"/>
              </a:ext>
            </a:extLst>
          </p:cNvPr>
          <p:cNvCxnSpPr>
            <a:cxnSpLocks/>
          </p:cNvCxnSpPr>
          <p:nvPr/>
        </p:nvCxnSpPr>
        <p:spPr>
          <a:xfrm flipV="1">
            <a:off x="9107775" y="2829774"/>
            <a:ext cx="1495361" cy="55786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직선 연결선 513">
            <a:extLst>
              <a:ext uri="{FF2B5EF4-FFF2-40B4-BE49-F238E27FC236}">
                <a16:creationId xmlns:a16="http://schemas.microsoft.com/office/drawing/2014/main" id="{4D913D18-DDAD-4009-B1E4-70D2EFBF66E0}"/>
              </a:ext>
            </a:extLst>
          </p:cNvPr>
          <p:cNvCxnSpPr>
            <a:cxnSpLocks/>
          </p:cNvCxnSpPr>
          <p:nvPr/>
        </p:nvCxnSpPr>
        <p:spPr>
          <a:xfrm>
            <a:off x="9097641" y="3745345"/>
            <a:ext cx="1554543" cy="56454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TextBox 518">
            <a:extLst>
              <a:ext uri="{FF2B5EF4-FFF2-40B4-BE49-F238E27FC236}">
                <a16:creationId xmlns:a16="http://schemas.microsoft.com/office/drawing/2014/main" id="{AFFA2BE7-3725-4F3C-BD3A-8E52D84AF14D}"/>
              </a:ext>
            </a:extLst>
          </p:cNvPr>
          <p:cNvSpPr txBox="1"/>
          <p:nvPr/>
        </p:nvSpPr>
        <p:spPr>
          <a:xfrm>
            <a:off x="5353323" y="2224702"/>
            <a:ext cx="5180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Plane</a:t>
            </a:r>
            <a:endParaRPr lang="ko-KR" altLang="en-US" sz="1050" b="1" dirty="0"/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8E40E07D-30FF-41EE-9D35-F369A5575F70}"/>
              </a:ext>
            </a:extLst>
          </p:cNvPr>
          <p:cNvSpPr/>
          <p:nvPr/>
        </p:nvSpPr>
        <p:spPr>
          <a:xfrm>
            <a:off x="10826876" y="2829774"/>
            <a:ext cx="490915" cy="15094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6C32E5B3-B103-488D-892E-D304F9B3CAF9}"/>
              </a:ext>
            </a:extLst>
          </p:cNvPr>
          <p:cNvSpPr/>
          <p:nvPr/>
        </p:nvSpPr>
        <p:spPr>
          <a:xfrm>
            <a:off x="10590528" y="3254055"/>
            <a:ext cx="184126" cy="61611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C094D04E-1FE4-4B7D-82F2-73BCCEF05DC1}"/>
              </a:ext>
            </a:extLst>
          </p:cNvPr>
          <p:cNvSpPr/>
          <p:nvPr/>
        </p:nvSpPr>
        <p:spPr>
          <a:xfrm>
            <a:off x="10372403" y="3254055"/>
            <a:ext cx="184126" cy="616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CA687C37-CB16-4A50-9485-DBDE141945B2}"/>
              </a:ext>
            </a:extLst>
          </p:cNvPr>
          <p:cNvSpPr/>
          <p:nvPr/>
        </p:nvSpPr>
        <p:spPr>
          <a:xfrm>
            <a:off x="10831721" y="3932529"/>
            <a:ext cx="184126" cy="407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6" name="직선 연결선 525">
            <a:extLst>
              <a:ext uri="{FF2B5EF4-FFF2-40B4-BE49-F238E27FC236}">
                <a16:creationId xmlns:a16="http://schemas.microsoft.com/office/drawing/2014/main" id="{8D3917E2-F134-4C5F-A169-E70426FBDC80}"/>
              </a:ext>
            </a:extLst>
          </p:cNvPr>
          <p:cNvCxnSpPr/>
          <p:nvPr/>
        </p:nvCxnSpPr>
        <p:spPr>
          <a:xfrm>
            <a:off x="10115930" y="3556938"/>
            <a:ext cx="25241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TextBox 526">
            <a:extLst>
              <a:ext uri="{FF2B5EF4-FFF2-40B4-BE49-F238E27FC236}">
                <a16:creationId xmlns:a16="http://schemas.microsoft.com/office/drawing/2014/main" id="{353C65F0-158C-4704-A5B8-E8645172536B}"/>
              </a:ext>
            </a:extLst>
          </p:cNvPr>
          <p:cNvSpPr txBox="1"/>
          <p:nvPr/>
        </p:nvSpPr>
        <p:spPr>
          <a:xfrm>
            <a:off x="10242136" y="4912525"/>
            <a:ext cx="1847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800" b="1" dirty="0"/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5E438C8C-A6D5-4395-9451-263DEC18EF75}"/>
              </a:ext>
            </a:extLst>
          </p:cNvPr>
          <p:cNvSpPr txBox="1"/>
          <p:nvPr/>
        </p:nvSpPr>
        <p:spPr>
          <a:xfrm rot="16200000">
            <a:off x="10706508" y="4024144"/>
            <a:ext cx="4335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Drain</a:t>
            </a:r>
            <a:endParaRPr lang="ko-KR" altLang="en-US" sz="800" b="1" dirty="0"/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C86F8806-222F-4731-962D-0660A0A28632}"/>
              </a:ext>
            </a:extLst>
          </p:cNvPr>
          <p:cNvSpPr/>
          <p:nvPr/>
        </p:nvSpPr>
        <p:spPr>
          <a:xfrm>
            <a:off x="10826876" y="2831210"/>
            <a:ext cx="184126" cy="4074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E47DE201-175E-4793-98FE-326816A57064}"/>
              </a:ext>
            </a:extLst>
          </p:cNvPr>
          <p:cNvSpPr txBox="1"/>
          <p:nvPr/>
        </p:nvSpPr>
        <p:spPr>
          <a:xfrm rot="16200000">
            <a:off x="10650676" y="2913835"/>
            <a:ext cx="5233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Source</a:t>
            </a:r>
            <a:endParaRPr lang="ko-KR" altLang="en-US" sz="800" b="1" dirty="0"/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94DD5D5-A4B3-4A8A-9E70-40B11A939D02}"/>
              </a:ext>
            </a:extLst>
          </p:cNvPr>
          <p:cNvSpPr txBox="1"/>
          <p:nvPr/>
        </p:nvSpPr>
        <p:spPr>
          <a:xfrm rot="16200000">
            <a:off x="10304821" y="3436336"/>
            <a:ext cx="7508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Floating Gate</a:t>
            </a:r>
            <a:endParaRPr lang="ko-KR" altLang="en-US" sz="700" b="1" dirty="0"/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DB601B49-A27D-4DA9-B978-5DE60CA031F8}"/>
              </a:ext>
            </a:extLst>
          </p:cNvPr>
          <p:cNvSpPr txBox="1"/>
          <p:nvPr/>
        </p:nvSpPr>
        <p:spPr>
          <a:xfrm rot="16200000">
            <a:off x="10094230" y="3436335"/>
            <a:ext cx="7353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Control Gate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93105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34" y="866127"/>
            <a:ext cx="11757660" cy="5146052"/>
          </a:xfrm>
        </p:spPr>
        <p:txBody>
          <a:bodyPr/>
          <a:lstStyle/>
          <a:p>
            <a:r>
              <a:rPr lang="en-US" altLang="ko-KR" dirty="0"/>
              <a:t>Floating Gate(FG)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전자가 있으면 </a:t>
            </a:r>
            <a:r>
              <a:rPr lang="en-US" altLang="ko-KR" dirty="0"/>
              <a:t>0(Programmed), </a:t>
            </a:r>
            <a:r>
              <a:rPr lang="ko-KR" altLang="en-US" dirty="0"/>
              <a:t>없으면 </a:t>
            </a:r>
            <a:r>
              <a:rPr lang="en-US" altLang="ko-KR" dirty="0"/>
              <a:t>1(Erased)</a:t>
            </a:r>
            <a:r>
              <a:rPr lang="ko-KR" altLang="en-US" dirty="0"/>
              <a:t>로 인식</a:t>
            </a:r>
            <a:endParaRPr lang="en-US" altLang="ko-KR" dirty="0"/>
          </a:p>
          <a:p>
            <a:r>
              <a:rPr lang="en-US" altLang="ko-KR" dirty="0"/>
              <a:t>Control Gate(CG)</a:t>
            </a:r>
            <a:r>
              <a:rPr lang="ko-KR" altLang="en-US" dirty="0"/>
              <a:t>에 높은 전압을 인가하면 </a:t>
            </a:r>
            <a:r>
              <a:rPr lang="en-US" altLang="ko-KR" dirty="0"/>
              <a:t>Bit Line</a:t>
            </a:r>
            <a:r>
              <a:rPr lang="ko-KR" altLang="en-US" dirty="0"/>
              <a:t>에서 </a:t>
            </a:r>
            <a:r>
              <a:rPr lang="en-US" altLang="ko-KR" dirty="0"/>
              <a:t>FG</a:t>
            </a:r>
            <a:r>
              <a:rPr lang="ko-KR" altLang="en-US" dirty="0"/>
              <a:t>로 전자가 이동</a:t>
            </a:r>
            <a:endParaRPr lang="en-US" altLang="ko-KR" dirty="0"/>
          </a:p>
          <a:p>
            <a:pPr lvl="1"/>
            <a:r>
              <a:rPr lang="ko-KR" altLang="en-US" dirty="0"/>
              <a:t>전원이 차단되어도 내부 전자 상태 유지 </a:t>
            </a:r>
            <a:endParaRPr lang="en-US" altLang="ko-KR" dirty="0"/>
          </a:p>
          <a:p>
            <a:r>
              <a:rPr lang="en-US" altLang="ko-KR" dirty="0"/>
              <a:t>FG</a:t>
            </a:r>
            <a:r>
              <a:rPr lang="ko-KR" altLang="en-US" dirty="0"/>
              <a:t>에 주입되는 전자 개수에 따라 비트를 구분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Support NAND Flash Intrinsic Latency 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353C65F0-158C-4704-A5B8-E8645172536B}"/>
              </a:ext>
            </a:extLst>
          </p:cNvPr>
          <p:cNvSpPr txBox="1"/>
          <p:nvPr/>
        </p:nvSpPr>
        <p:spPr>
          <a:xfrm>
            <a:off x="8770897" y="4545604"/>
            <a:ext cx="1847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800" b="1" dirty="0"/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8E40E07D-30FF-41EE-9D35-F369A5575F70}"/>
              </a:ext>
            </a:extLst>
          </p:cNvPr>
          <p:cNvSpPr/>
          <p:nvPr/>
        </p:nvSpPr>
        <p:spPr>
          <a:xfrm rot="5400000">
            <a:off x="4468257" y="2637791"/>
            <a:ext cx="919248" cy="6020889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6C32E5B3-B103-488D-892E-D304F9B3CAF9}"/>
              </a:ext>
            </a:extLst>
          </p:cNvPr>
          <p:cNvSpPr/>
          <p:nvPr/>
        </p:nvSpPr>
        <p:spPr>
          <a:xfrm rot="5400000">
            <a:off x="3543615" y="4205512"/>
            <a:ext cx="344780" cy="1425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C094D04E-1FE4-4B7D-82F2-73BCCEF05DC1}"/>
              </a:ext>
            </a:extLst>
          </p:cNvPr>
          <p:cNvSpPr/>
          <p:nvPr/>
        </p:nvSpPr>
        <p:spPr>
          <a:xfrm rot="5400000">
            <a:off x="3543615" y="3797069"/>
            <a:ext cx="344780" cy="142584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CA687C37-CB16-4A50-9485-DBDE141945B2}"/>
              </a:ext>
            </a:extLst>
          </p:cNvPr>
          <p:cNvSpPr/>
          <p:nvPr/>
        </p:nvSpPr>
        <p:spPr>
          <a:xfrm rot="5400000">
            <a:off x="4799831" y="4889539"/>
            <a:ext cx="344780" cy="9429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6" name="직선 연결선 525">
            <a:extLst>
              <a:ext uri="{FF2B5EF4-FFF2-40B4-BE49-F238E27FC236}">
                <a16:creationId xmlns:a16="http://schemas.microsoft.com/office/drawing/2014/main" id="{8D3917E2-F134-4C5F-A169-E70426FBDC80}"/>
              </a:ext>
            </a:extLst>
          </p:cNvPr>
          <p:cNvCxnSpPr/>
          <p:nvPr/>
        </p:nvCxnSpPr>
        <p:spPr>
          <a:xfrm rot="5400000">
            <a:off x="3491651" y="4093674"/>
            <a:ext cx="47264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" name="TextBox 528">
            <a:extLst>
              <a:ext uri="{FF2B5EF4-FFF2-40B4-BE49-F238E27FC236}">
                <a16:creationId xmlns:a16="http://schemas.microsoft.com/office/drawing/2014/main" id="{5E438C8C-A6D5-4395-9451-263DEC18EF75}"/>
              </a:ext>
            </a:extLst>
          </p:cNvPr>
          <p:cNvSpPr txBox="1"/>
          <p:nvPr/>
        </p:nvSpPr>
        <p:spPr>
          <a:xfrm>
            <a:off x="4501087" y="5224773"/>
            <a:ext cx="10033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/>
              <a:t>Drain|Source</a:t>
            </a:r>
            <a:endParaRPr lang="ko-KR" altLang="en-US" sz="1050" b="1" dirty="0"/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C86F8806-222F-4731-962D-0660A0A28632}"/>
              </a:ext>
            </a:extLst>
          </p:cNvPr>
          <p:cNvSpPr/>
          <p:nvPr/>
        </p:nvSpPr>
        <p:spPr>
          <a:xfrm rot="5400000">
            <a:off x="2204183" y="4901865"/>
            <a:ext cx="369431" cy="9429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E47DE201-175E-4793-98FE-326816A57064}"/>
              </a:ext>
            </a:extLst>
          </p:cNvPr>
          <p:cNvSpPr txBox="1"/>
          <p:nvPr/>
        </p:nvSpPr>
        <p:spPr>
          <a:xfrm>
            <a:off x="2083093" y="5214868"/>
            <a:ext cx="121106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Source</a:t>
            </a:r>
            <a:endParaRPr lang="ko-KR" altLang="en-US" sz="1200" b="1" dirty="0"/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94DD5D5-A4B3-4A8A-9E70-40B11A939D02}"/>
              </a:ext>
            </a:extLst>
          </p:cNvPr>
          <p:cNvSpPr txBox="1"/>
          <p:nvPr/>
        </p:nvSpPr>
        <p:spPr>
          <a:xfrm>
            <a:off x="3234574" y="4715252"/>
            <a:ext cx="1737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Floating Gate</a:t>
            </a:r>
            <a:endParaRPr lang="ko-KR" altLang="en-US" sz="1000" b="1" dirty="0"/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DB601B49-A27D-4DA9-B978-5DE60CA031F8}"/>
              </a:ext>
            </a:extLst>
          </p:cNvPr>
          <p:cNvSpPr txBox="1"/>
          <p:nvPr/>
        </p:nvSpPr>
        <p:spPr>
          <a:xfrm>
            <a:off x="3252547" y="4327820"/>
            <a:ext cx="170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Control Gate</a:t>
            </a:r>
            <a:endParaRPr lang="ko-KR" altLang="en-US" sz="1000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43B6399-B2E7-40CC-B7CE-D46D3CF04A7F}"/>
              </a:ext>
            </a:extLst>
          </p:cNvPr>
          <p:cNvCxnSpPr>
            <a:cxnSpLocks/>
          </p:cNvCxnSpPr>
          <p:nvPr/>
        </p:nvCxnSpPr>
        <p:spPr>
          <a:xfrm>
            <a:off x="4005833" y="3648407"/>
            <a:ext cx="0" cy="5837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D146A539-E88B-44FD-96DD-A9AE68B43404}"/>
              </a:ext>
            </a:extLst>
          </p:cNvPr>
          <p:cNvSpPr/>
          <p:nvPr/>
        </p:nvSpPr>
        <p:spPr>
          <a:xfrm>
            <a:off x="3189053" y="4935434"/>
            <a:ext cx="126988" cy="1238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2F978C6F-F8ED-4CCF-9650-A550DF050DC6}"/>
              </a:ext>
            </a:extLst>
          </p:cNvPr>
          <p:cNvSpPr txBox="1"/>
          <p:nvPr/>
        </p:nvSpPr>
        <p:spPr>
          <a:xfrm>
            <a:off x="4571784" y="5830315"/>
            <a:ext cx="1211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Bit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Line</a:t>
            </a:r>
            <a:endParaRPr lang="ko-KR" altLang="en-US" sz="1050" b="1" dirty="0"/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6D3EE36A-DB35-4F23-916D-5AC693BA09B9}"/>
              </a:ext>
            </a:extLst>
          </p:cNvPr>
          <p:cNvSpPr/>
          <p:nvPr/>
        </p:nvSpPr>
        <p:spPr>
          <a:xfrm rot="5400000">
            <a:off x="6038259" y="4205512"/>
            <a:ext cx="344780" cy="1425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5" name="직사각형 364">
            <a:extLst>
              <a:ext uri="{FF2B5EF4-FFF2-40B4-BE49-F238E27FC236}">
                <a16:creationId xmlns:a16="http://schemas.microsoft.com/office/drawing/2014/main" id="{2A62E23B-CA77-408D-BDA1-3CDD20303EB3}"/>
              </a:ext>
            </a:extLst>
          </p:cNvPr>
          <p:cNvSpPr/>
          <p:nvPr/>
        </p:nvSpPr>
        <p:spPr>
          <a:xfrm rot="5400000">
            <a:off x="6038259" y="3797069"/>
            <a:ext cx="344780" cy="1425846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1" name="직선 연결선 370">
            <a:extLst>
              <a:ext uri="{FF2B5EF4-FFF2-40B4-BE49-F238E27FC236}">
                <a16:creationId xmlns:a16="http://schemas.microsoft.com/office/drawing/2014/main" id="{2A2D1B5F-DD08-485F-87B1-4A7242569413}"/>
              </a:ext>
            </a:extLst>
          </p:cNvPr>
          <p:cNvCxnSpPr/>
          <p:nvPr/>
        </p:nvCxnSpPr>
        <p:spPr>
          <a:xfrm rot="5400000">
            <a:off x="5986295" y="4093674"/>
            <a:ext cx="47264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TextBox 371">
            <a:extLst>
              <a:ext uri="{FF2B5EF4-FFF2-40B4-BE49-F238E27FC236}">
                <a16:creationId xmlns:a16="http://schemas.microsoft.com/office/drawing/2014/main" id="{0CBF2F9A-3008-48E6-B4E2-DE979453AF9A}"/>
              </a:ext>
            </a:extLst>
          </p:cNvPr>
          <p:cNvSpPr txBox="1"/>
          <p:nvPr/>
        </p:nvSpPr>
        <p:spPr>
          <a:xfrm>
            <a:off x="3504179" y="3595115"/>
            <a:ext cx="10033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24V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D4F455B0-1A02-44BB-804A-CD72EA19DF02}"/>
              </a:ext>
            </a:extLst>
          </p:cNvPr>
          <p:cNvSpPr/>
          <p:nvPr/>
        </p:nvSpPr>
        <p:spPr>
          <a:xfrm rot="5400000">
            <a:off x="7282149" y="4901866"/>
            <a:ext cx="369431" cy="9429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0CA9708-058D-490F-A4DD-BB3234A365E6}"/>
              </a:ext>
            </a:extLst>
          </p:cNvPr>
          <p:cNvSpPr txBox="1"/>
          <p:nvPr/>
        </p:nvSpPr>
        <p:spPr>
          <a:xfrm>
            <a:off x="5729218" y="4715252"/>
            <a:ext cx="1737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Floating Gate</a:t>
            </a:r>
            <a:endParaRPr lang="ko-KR" altLang="en-US" sz="1000" b="1" dirty="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CCC9EBD0-0AEC-4CF3-BBDB-79AAC4475F0E}"/>
              </a:ext>
            </a:extLst>
          </p:cNvPr>
          <p:cNvSpPr txBox="1"/>
          <p:nvPr/>
        </p:nvSpPr>
        <p:spPr>
          <a:xfrm>
            <a:off x="5747191" y="4327820"/>
            <a:ext cx="1701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Control Gate</a:t>
            </a:r>
            <a:endParaRPr lang="ko-KR" altLang="en-US" sz="1000" b="1" dirty="0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067E1EE2-E108-4C28-96C2-FD6BC4338119}"/>
              </a:ext>
            </a:extLst>
          </p:cNvPr>
          <p:cNvSpPr/>
          <p:nvPr/>
        </p:nvSpPr>
        <p:spPr>
          <a:xfrm>
            <a:off x="3459812" y="4935587"/>
            <a:ext cx="126988" cy="1238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8" name="직선 화살표 연결선 387">
            <a:extLst>
              <a:ext uri="{FF2B5EF4-FFF2-40B4-BE49-F238E27FC236}">
                <a16:creationId xmlns:a16="http://schemas.microsoft.com/office/drawing/2014/main" id="{CF986B00-03FB-4A2B-AFCD-701C616C4D22}"/>
              </a:ext>
            </a:extLst>
          </p:cNvPr>
          <p:cNvCxnSpPr>
            <a:cxnSpLocks/>
          </p:cNvCxnSpPr>
          <p:nvPr/>
        </p:nvCxnSpPr>
        <p:spPr>
          <a:xfrm flipV="1">
            <a:off x="3249738" y="5079924"/>
            <a:ext cx="2809" cy="412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타원 388">
            <a:extLst>
              <a:ext uri="{FF2B5EF4-FFF2-40B4-BE49-F238E27FC236}">
                <a16:creationId xmlns:a16="http://schemas.microsoft.com/office/drawing/2014/main" id="{145D62AB-3016-4C8B-B7CF-5A43AA752CC4}"/>
              </a:ext>
            </a:extLst>
          </p:cNvPr>
          <p:cNvSpPr/>
          <p:nvPr/>
        </p:nvSpPr>
        <p:spPr>
          <a:xfrm>
            <a:off x="3727974" y="4929893"/>
            <a:ext cx="126988" cy="1238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0" name="타원 389">
            <a:extLst>
              <a:ext uri="{FF2B5EF4-FFF2-40B4-BE49-F238E27FC236}">
                <a16:creationId xmlns:a16="http://schemas.microsoft.com/office/drawing/2014/main" id="{EF851219-52CA-4062-91D3-F631512F2A31}"/>
              </a:ext>
            </a:extLst>
          </p:cNvPr>
          <p:cNvSpPr/>
          <p:nvPr/>
        </p:nvSpPr>
        <p:spPr>
          <a:xfrm>
            <a:off x="3999620" y="4920978"/>
            <a:ext cx="126988" cy="1238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91" name="직선 화살표 연결선 390">
            <a:extLst>
              <a:ext uri="{FF2B5EF4-FFF2-40B4-BE49-F238E27FC236}">
                <a16:creationId xmlns:a16="http://schemas.microsoft.com/office/drawing/2014/main" id="{5EF008CA-A20D-42E0-94B9-3353D431E0BA}"/>
              </a:ext>
            </a:extLst>
          </p:cNvPr>
          <p:cNvCxnSpPr>
            <a:cxnSpLocks/>
          </p:cNvCxnSpPr>
          <p:nvPr/>
        </p:nvCxnSpPr>
        <p:spPr>
          <a:xfrm flipV="1">
            <a:off x="3531891" y="5078105"/>
            <a:ext cx="2809" cy="412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직선 화살표 연결선 391">
            <a:extLst>
              <a:ext uri="{FF2B5EF4-FFF2-40B4-BE49-F238E27FC236}">
                <a16:creationId xmlns:a16="http://schemas.microsoft.com/office/drawing/2014/main" id="{D35B3337-DF81-432B-9937-90D903331031}"/>
              </a:ext>
            </a:extLst>
          </p:cNvPr>
          <p:cNvCxnSpPr>
            <a:cxnSpLocks/>
          </p:cNvCxnSpPr>
          <p:nvPr/>
        </p:nvCxnSpPr>
        <p:spPr>
          <a:xfrm flipV="1">
            <a:off x="3803537" y="5068066"/>
            <a:ext cx="2809" cy="412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>
            <a:extLst>
              <a:ext uri="{FF2B5EF4-FFF2-40B4-BE49-F238E27FC236}">
                <a16:creationId xmlns:a16="http://schemas.microsoft.com/office/drawing/2014/main" id="{737BFAF8-73DE-4806-9916-EC373C297784}"/>
              </a:ext>
            </a:extLst>
          </p:cNvPr>
          <p:cNvCxnSpPr>
            <a:cxnSpLocks/>
          </p:cNvCxnSpPr>
          <p:nvPr/>
        </p:nvCxnSpPr>
        <p:spPr>
          <a:xfrm flipV="1">
            <a:off x="4053283" y="5060200"/>
            <a:ext cx="2809" cy="412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직선 화살표 연결선 393">
            <a:extLst>
              <a:ext uri="{FF2B5EF4-FFF2-40B4-BE49-F238E27FC236}">
                <a16:creationId xmlns:a16="http://schemas.microsoft.com/office/drawing/2014/main" id="{B795AE88-DDA9-4C97-AE7C-9B4ECBD4DD2A}"/>
              </a:ext>
            </a:extLst>
          </p:cNvPr>
          <p:cNvCxnSpPr>
            <a:cxnSpLocks/>
          </p:cNvCxnSpPr>
          <p:nvPr/>
        </p:nvCxnSpPr>
        <p:spPr>
          <a:xfrm>
            <a:off x="1630774" y="5931931"/>
            <a:ext cx="25728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TextBox 394">
            <a:extLst>
              <a:ext uri="{FF2B5EF4-FFF2-40B4-BE49-F238E27FC236}">
                <a16:creationId xmlns:a16="http://schemas.microsoft.com/office/drawing/2014/main" id="{96BCA456-E566-41A3-834C-B31B5CCFA248}"/>
              </a:ext>
            </a:extLst>
          </p:cNvPr>
          <p:cNvSpPr txBox="1"/>
          <p:nvPr/>
        </p:nvSpPr>
        <p:spPr>
          <a:xfrm>
            <a:off x="7189002" y="5222501"/>
            <a:ext cx="121106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Drain</a:t>
            </a:r>
            <a:endParaRPr lang="ko-KR" altLang="en-US" sz="1200" b="1" dirty="0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6F5DCB91-F73F-45A5-9DCA-69C8C1EFA30C}"/>
              </a:ext>
            </a:extLst>
          </p:cNvPr>
          <p:cNvSpPr txBox="1"/>
          <p:nvPr/>
        </p:nvSpPr>
        <p:spPr>
          <a:xfrm>
            <a:off x="1169035" y="5810355"/>
            <a:ext cx="10033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20V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397" name="타원 396">
            <a:extLst>
              <a:ext uri="{FF2B5EF4-FFF2-40B4-BE49-F238E27FC236}">
                <a16:creationId xmlns:a16="http://schemas.microsoft.com/office/drawing/2014/main" id="{D9D98F6A-30B6-4361-8CC2-242B456C3D7D}"/>
              </a:ext>
            </a:extLst>
          </p:cNvPr>
          <p:cNvSpPr/>
          <p:nvPr/>
        </p:nvSpPr>
        <p:spPr>
          <a:xfrm>
            <a:off x="3189053" y="5541744"/>
            <a:ext cx="126988" cy="1238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651496E-A91F-4924-8AD0-7C947E51CADF}"/>
              </a:ext>
            </a:extLst>
          </p:cNvPr>
          <p:cNvCxnSpPr>
            <a:cxnSpLocks/>
          </p:cNvCxnSpPr>
          <p:nvPr/>
        </p:nvCxnSpPr>
        <p:spPr>
          <a:xfrm flipV="1">
            <a:off x="3256540" y="5652901"/>
            <a:ext cx="0" cy="287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직선 화살표 연결선 398">
            <a:extLst>
              <a:ext uri="{FF2B5EF4-FFF2-40B4-BE49-F238E27FC236}">
                <a16:creationId xmlns:a16="http://schemas.microsoft.com/office/drawing/2014/main" id="{4B17BF5B-ACF0-497D-8E70-4F6AB656A5A1}"/>
              </a:ext>
            </a:extLst>
          </p:cNvPr>
          <p:cNvCxnSpPr>
            <a:cxnSpLocks/>
          </p:cNvCxnSpPr>
          <p:nvPr/>
        </p:nvCxnSpPr>
        <p:spPr>
          <a:xfrm flipV="1">
            <a:off x="3546368" y="5652901"/>
            <a:ext cx="0" cy="287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직선 화살표 연결선 399">
            <a:extLst>
              <a:ext uri="{FF2B5EF4-FFF2-40B4-BE49-F238E27FC236}">
                <a16:creationId xmlns:a16="http://schemas.microsoft.com/office/drawing/2014/main" id="{528B48F8-3948-469A-A3E2-738CFD5E2552}"/>
              </a:ext>
            </a:extLst>
          </p:cNvPr>
          <p:cNvCxnSpPr>
            <a:cxnSpLocks/>
          </p:cNvCxnSpPr>
          <p:nvPr/>
        </p:nvCxnSpPr>
        <p:spPr>
          <a:xfrm flipV="1">
            <a:off x="3803537" y="5648235"/>
            <a:ext cx="0" cy="287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화살표 연결선 400">
            <a:extLst>
              <a:ext uri="{FF2B5EF4-FFF2-40B4-BE49-F238E27FC236}">
                <a16:creationId xmlns:a16="http://schemas.microsoft.com/office/drawing/2014/main" id="{7B2C582E-6BF6-4C04-9AE8-685D2A4AABBD}"/>
              </a:ext>
            </a:extLst>
          </p:cNvPr>
          <p:cNvCxnSpPr>
            <a:cxnSpLocks/>
          </p:cNvCxnSpPr>
          <p:nvPr/>
        </p:nvCxnSpPr>
        <p:spPr>
          <a:xfrm flipV="1">
            <a:off x="4053283" y="5644842"/>
            <a:ext cx="0" cy="287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타원 401">
            <a:extLst>
              <a:ext uri="{FF2B5EF4-FFF2-40B4-BE49-F238E27FC236}">
                <a16:creationId xmlns:a16="http://schemas.microsoft.com/office/drawing/2014/main" id="{19757A72-788D-4D83-BD38-588D5AFC9C83}"/>
              </a:ext>
            </a:extLst>
          </p:cNvPr>
          <p:cNvSpPr/>
          <p:nvPr/>
        </p:nvSpPr>
        <p:spPr>
          <a:xfrm>
            <a:off x="3472888" y="5529076"/>
            <a:ext cx="126988" cy="1238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9" name="타원 408">
            <a:extLst>
              <a:ext uri="{FF2B5EF4-FFF2-40B4-BE49-F238E27FC236}">
                <a16:creationId xmlns:a16="http://schemas.microsoft.com/office/drawing/2014/main" id="{705299E1-D076-4284-9D65-BFC971547841}"/>
              </a:ext>
            </a:extLst>
          </p:cNvPr>
          <p:cNvSpPr/>
          <p:nvPr/>
        </p:nvSpPr>
        <p:spPr>
          <a:xfrm>
            <a:off x="3740043" y="5522577"/>
            <a:ext cx="126988" cy="1238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1" name="타원 410">
            <a:extLst>
              <a:ext uri="{FF2B5EF4-FFF2-40B4-BE49-F238E27FC236}">
                <a16:creationId xmlns:a16="http://schemas.microsoft.com/office/drawing/2014/main" id="{C17B3AED-E863-49DB-ADE0-B1F9C79AE6DF}"/>
              </a:ext>
            </a:extLst>
          </p:cNvPr>
          <p:cNvSpPr/>
          <p:nvPr/>
        </p:nvSpPr>
        <p:spPr>
          <a:xfrm>
            <a:off x="3986462" y="5517937"/>
            <a:ext cx="126988" cy="1238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E8289DD5-8E79-49DF-83F3-F0050202F8D5}"/>
              </a:ext>
            </a:extLst>
          </p:cNvPr>
          <p:cNvSpPr txBox="1"/>
          <p:nvPr/>
        </p:nvSpPr>
        <p:spPr>
          <a:xfrm>
            <a:off x="4113450" y="5560888"/>
            <a:ext cx="1211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부족한 전자 충전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4D71E9-8BAA-43B1-B65E-DEA54A086096}"/>
              </a:ext>
            </a:extLst>
          </p:cNvPr>
          <p:cNvSpPr txBox="1"/>
          <p:nvPr/>
        </p:nvSpPr>
        <p:spPr>
          <a:xfrm>
            <a:off x="2250842" y="6116369"/>
            <a:ext cx="468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Bit Line (Read)</a:t>
            </a:r>
            <a:r>
              <a:rPr lang="ko-KR" altLang="en-US" sz="1200" dirty="0"/>
              <a:t>의 전압 하강→ </a:t>
            </a:r>
            <a:r>
              <a:rPr lang="en-US" altLang="ko-KR" sz="1200" dirty="0"/>
              <a:t>‘0’</a:t>
            </a:r>
            <a:endParaRPr lang="ko-KR" altLang="en-US" sz="1200" dirty="0"/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DFDC63A5-82DB-46BC-BBFF-F5CDD64AB60F}"/>
              </a:ext>
            </a:extLst>
          </p:cNvPr>
          <p:cNvSpPr txBox="1"/>
          <p:nvPr/>
        </p:nvSpPr>
        <p:spPr>
          <a:xfrm>
            <a:off x="6063164" y="3570564"/>
            <a:ext cx="1211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0V</a:t>
            </a:r>
            <a:endParaRPr lang="ko-KR" altLang="en-US" sz="1050" b="1" dirty="0"/>
          </a:p>
        </p:txBody>
      </p:sp>
      <p:cxnSp>
        <p:nvCxnSpPr>
          <p:cNvPr id="418" name="직선 화살표 연결선 417">
            <a:extLst>
              <a:ext uri="{FF2B5EF4-FFF2-40B4-BE49-F238E27FC236}">
                <a16:creationId xmlns:a16="http://schemas.microsoft.com/office/drawing/2014/main" id="{8C067384-BC37-4923-81EE-F6BF3287C323}"/>
              </a:ext>
            </a:extLst>
          </p:cNvPr>
          <p:cNvCxnSpPr>
            <a:cxnSpLocks/>
          </p:cNvCxnSpPr>
          <p:nvPr/>
        </p:nvCxnSpPr>
        <p:spPr>
          <a:xfrm>
            <a:off x="5221698" y="5931931"/>
            <a:ext cx="25728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TextBox 426">
            <a:extLst>
              <a:ext uri="{FF2B5EF4-FFF2-40B4-BE49-F238E27FC236}">
                <a16:creationId xmlns:a16="http://schemas.microsoft.com/office/drawing/2014/main" id="{53134EA6-EFBD-4EEC-8C50-0FA33B37AC5A}"/>
              </a:ext>
            </a:extLst>
          </p:cNvPr>
          <p:cNvSpPr txBox="1"/>
          <p:nvPr/>
        </p:nvSpPr>
        <p:spPr>
          <a:xfrm>
            <a:off x="5177315" y="6114427"/>
            <a:ext cx="46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전자</a:t>
            </a:r>
            <a:r>
              <a:rPr lang="en-US" altLang="ko-KR" sz="1200" dirty="0"/>
              <a:t>  </a:t>
            </a:r>
            <a:r>
              <a:rPr lang="ko-KR" altLang="en-US" sz="1200" dirty="0"/>
              <a:t>충전에 의한 </a:t>
            </a:r>
            <a:r>
              <a:rPr lang="ko-KR" altLang="en-US" sz="1200" dirty="0" err="1"/>
              <a:t>전압하강</a:t>
            </a:r>
            <a:r>
              <a:rPr lang="ko-KR" altLang="en-US" sz="1200" dirty="0"/>
              <a:t> </a:t>
            </a:r>
            <a:r>
              <a:rPr lang="en-US" altLang="ko-KR" sz="1200" dirty="0"/>
              <a:t>X</a:t>
            </a:r>
            <a:r>
              <a:rPr lang="ko-KR" altLang="en-US" sz="1200" dirty="0"/>
              <a:t> →</a:t>
            </a:r>
            <a:r>
              <a:rPr lang="en-US" altLang="ko-KR" sz="1200" dirty="0"/>
              <a:t>‘1’</a:t>
            </a:r>
            <a:endParaRPr lang="ko-KR" altLang="en-US" sz="1200" dirty="0"/>
          </a:p>
          <a:p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497A1A9B-7564-4B9E-843D-12590269A00B}"/>
              </a:ext>
            </a:extLst>
          </p:cNvPr>
          <p:cNvSpPr txBox="1"/>
          <p:nvPr/>
        </p:nvSpPr>
        <p:spPr>
          <a:xfrm>
            <a:off x="2926359" y="3917808"/>
            <a:ext cx="1211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Word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Line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3760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72" grpId="0"/>
      <p:bldP spid="384" grpId="0" animBg="1"/>
      <p:bldP spid="389" grpId="0" animBg="1"/>
      <p:bldP spid="390" grpId="0" animBg="1"/>
      <p:bldP spid="396" grpId="0"/>
      <p:bldP spid="397" grpId="0" animBg="1"/>
      <p:bldP spid="402" grpId="0" animBg="1"/>
      <p:bldP spid="409" grpId="0" animBg="1"/>
      <p:bldP spid="411" grpId="0" animBg="1"/>
      <p:bldP spid="4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34" y="866127"/>
            <a:ext cx="11757660" cy="5146052"/>
          </a:xfrm>
        </p:spPr>
        <p:txBody>
          <a:bodyPr/>
          <a:lstStyle/>
          <a:p>
            <a:r>
              <a:rPr lang="en-US" altLang="ko-KR" dirty="0"/>
              <a:t>CG</a:t>
            </a:r>
            <a:r>
              <a:rPr lang="ko-KR" altLang="en-US" dirty="0"/>
              <a:t>의 전압↑ </a:t>
            </a:r>
            <a:r>
              <a:rPr lang="en-US" altLang="ko-KR" dirty="0"/>
              <a:t>FG</a:t>
            </a:r>
            <a:r>
              <a:rPr lang="ko-KR" altLang="en-US" dirty="0"/>
              <a:t>전자 수↑</a:t>
            </a:r>
            <a:endParaRPr lang="en-US" altLang="ko-KR" dirty="0"/>
          </a:p>
          <a:p>
            <a:r>
              <a:rPr lang="en-US" altLang="ko-KR" dirty="0"/>
              <a:t>CG </a:t>
            </a:r>
            <a:r>
              <a:rPr lang="ko-KR" altLang="en-US" dirty="0"/>
              <a:t>입력전압</a:t>
            </a:r>
            <a:r>
              <a:rPr lang="en-US" altLang="ko-KR" dirty="0"/>
              <a:t> </a:t>
            </a:r>
            <a:r>
              <a:rPr lang="ko-KR" altLang="en-US" dirty="0"/>
              <a:t>구간을 나누어 하나의 </a:t>
            </a:r>
            <a:r>
              <a:rPr lang="en-US" altLang="ko-KR" dirty="0"/>
              <a:t>Cell</a:t>
            </a:r>
            <a:r>
              <a:rPr lang="ko-KR" altLang="en-US" dirty="0"/>
              <a:t>에 여러 비트 저장 가능</a:t>
            </a:r>
            <a:endParaRPr lang="en-US" altLang="ko-KR" dirty="0"/>
          </a:p>
          <a:p>
            <a:r>
              <a:rPr lang="en-US" altLang="ko-KR" dirty="0"/>
              <a:t>CG</a:t>
            </a:r>
            <a:r>
              <a:rPr lang="ko-KR" altLang="en-US" dirty="0"/>
              <a:t>입력전압에 따라 비트를 </a:t>
            </a:r>
            <a:r>
              <a:rPr lang="en-US" altLang="ko-KR" dirty="0"/>
              <a:t>Program </a:t>
            </a:r>
            <a:r>
              <a:rPr lang="ko-KR" altLang="en-US" dirty="0"/>
              <a:t>하는 과정 필요 </a:t>
            </a:r>
            <a:endParaRPr lang="en-US" altLang="ko-KR" dirty="0"/>
          </a:p>
          <a:p>
            <a:pPr lvl="1"/>
            <a:r>
              <a:rPr lang="en-US" altLang="ko-KR" dirty="0"/>
              <a:t>11</a:t>
            </a:r>
            <a:r>
              <a:rPr lang="ko-KR" altLang="en-US" dirty="0"/>
              <a:t> → </a:t>
            </a:r>
            <a:r>
              <a:rPr lang="en-US" altLang="ko-KR" dirty="0"/>
              <a:t>10 or</a:t>
            </a:r>
            <a:r>
              <a:rPr lang="ko-KR" altLang="en-US" dirty="0"/>
              <a:t> </a:t>
            </a:r>
            <a:r>
              <a:rPr lang="en-US" altLang="ko-KR" dirty="0"/>
              <a:t>11 </a:t>
            </a:r>
            <a:r>
              <a:rPr lang="ko-KR" altLang="en-US" dirty="0"/>
              <a:t>프로그램</a:t>
            </a:r>
            <a:r>
              <a:rPr lang="en-US" altLang="ko-KR" dirty="0"/>
              <a:t>(LSB)</a:t>
            </a:r>
          </a:p>
          <a:p>
            <a:pPr lvl="1"/>
            <a:r>
              <a:rPr lang="en-US" altLang="ko-KR" dirty="0"/>
              <a:t>11</a:t>
            </a:r>
            <a:r>
              <a:rPr lang="ko-KR" altLang="en-US" dirty="0"/>
              <a:t> →</a:t>
            </a:r>
            <a:r>
              <a:rPr lang="en-US" altLang="ko-KR" dirty="0"/>
              <a:t> 01 or 11, 10</a:t>
            </a:r>
            <a:r>
              <a:rPr lang="ko-KR" altLang="en-US" dirty="0"/>
              <a:t> →</a:t>
            </a:r>
            <a:r>
              <a:rPr lang="en-US" altLang="ko-KR" dirty="0"/>
              <a:t> 00 or 10 </a:t>
            </a:r>
            <a:r>
              <a:rPr lang="ko-KR" altLang="en-US" dirty="0"/>
              <a:t>프로그램</a:t>
            </a:r>
            <a:r>
              <a:rPr lang="en-US" altLang="ko-KR" dirty="0"/>
              <a:t>(MSB) </a:t>
            </a:r>
          </a:p>
          <a:p>
            <a:pPr lvl="1"/>
            <a:r>
              <a:rPr lang="ko-KR" altLang="en-US" dirty="0"/>
              <a:t>전압 변동을 최소화 하는 방향으로 프로그램</a:t>
            </a:r>
            <a:endParaRPr lang="en-US" altLang="ko-KR" dirty="0"/>
          </a:p>
          <a:p>
            <a:pPr lvl="1"/>
            <a:r>
              <a:rPr lang="en-US" altLang="ko-KR" dirty="0"/>
              <a:t>MSB</a:t>
            </a:r>
            <a:r>
              <a:rPr lang="en-US" altLang="ko-KR" sz="1200" dirty="0"/>
              <a:t>(latency) </a:t>
            </a:r>
            <a:r>
              <a:rPr lang="en-US" altLang="ko-KR" dirty="0"/>
              <a:t>&gt;</a:t>
            </a:r>
            <a:r>
              <a:rPr lang="en-US" altLang="ko-KR" sz="1200" dirty="0"/>
              <a:t> </a:t>
            </a:r>
            <a:r>
              <a:rPr lang="en-US" altLang="ko-KR" dirty="0"/>
              <a:t>LSB</a:t>
            </a:r>
            <a:r>
              <a:rPr lang="en-US" altLang="ko-KR" sz="1200" dirty="0"/>
              <a:t>(latency)</a:t>
            </a:r>
            <a:endParaRPr lang="en-US" altLang="ko-KR" dirty="0"/>
          </a:p>
          <a:p>
            <a:r>
              <a:rPr lang="en-US" altLang="ko-KR" dirty="0" err="1"/>
              <a:t>NANDFlashSim</a:t>
            </a:r>
            <a:r>
              <a:rPr lang="ko-KR" altLang="en-US" dirty="0"/>
              <a:t>은 </a:t>
            </a:r>
            <a:r>
              <a:rPr lang="en-US" altLang="ko-KR" dirty="0"/>
              <a:t>Flash Type</a:t>
            </a:r>
            <a:r>
              <a:rPr lang="ko-KR" altLang="en-US" dirty="0"/>
              <a:t>별 </a:t>
            </a:r>
            <a:r>
              <a:rPr lang="en-US" altLang="ko-KR" dirty="0"/>
              <a:t>Latency </a:t>
            </a:r>
            <a:r>
              <a:rPr lang="ko-KR" altLang="en-US" dirty="0"/>
              <a:t>반영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Support NAND Flash Intrinsic Latency 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353C65F0-158C-4704-A5B8-E8645172536B}"/>
              </a:ext>
            </a:extLst>
          </p:cNvPr>
          <p:cNvSpPr txBox="1"/>
          <p:nvPr/>
        </p:nvSpPr>
        <p:spPr>
          <a:xfrm>
            <a:off x="8770897" y="4545604"/>
            <a:ext cx="1847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0B4AE8-BDE1-4477-98A6-57D81665C6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00" y="2064569"/>
            <a:ext cx="2986366" cy="2336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23F98-55D6-4338-96A0-A59D87772241}"/>
              </a:ext>
            </a:extLst>
          </p:cNvPr>
          <p:cNvSpPr txBox="1"/>
          <p:nvPr/>
        </p:nvSpPr>
        <p:spPr>
          <a:xfrm>
            <a:off x="8713349" y="4315930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</a:rPr>
              <a:t>https://www.researchgate.net/figure/Flash-memory-cell-capacities</a:t>
            </a:r>
          </a:p>
          <a:p>
            <a:r>
              <a:rPr lang="en-US" altLang="ko-KR" sz="900" dirty="0">
                <a:solidFill>
                  <a:schemeClr val="accent1"/>
                </a:solidFill>
              </a:rPr>
              <a:t>-SLC-MLC-TLC-and-QLC_fig3_349056013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AAAE6F-EE9F-43CD-ADE6-1AD43F17ED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98" y="4715272"/>
            <a:ext cx="2711296" cy="15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7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Multiplane Mode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en-US" altLang="ko-KR" dirty="0"/>
              <a:t>I/O</a:t>
            </a:r>
            <a:r>
              <a:rPr lang="ko-KR" altLang="en-US" dirty="0"/>
              <a:t>요청을 여러 개의 </a:t>
            </a:r>
            <a:r>
              <a:rPr lang="en-US" altLang="ko-KR" dirty="0"/>
              <a:t>Plane</a:t>
            </a:r>
            <a:r>
              <a:rPr lang="ko-KR" altLang="en-US" dirty="0"/>
              <a:t>으로 동시실행</a:t>
            </a:r>
            <a:endParaRPr lang="en-US" altLang="ko-KR" dirty="0"/>
          </a:p>
          <a:p>
            <a:r>
              <a:rPr lang="en-US" altLang="ko-KR" dirty="0"/>
              <a:t>Interleaved Die Mode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ko-KR" altLang="en-US" dirty="0"/>
              <a:t>여러 개의 </a:t>
            </a:r>
            <a:r>
              <a:rPr lang="en-US" altLang="ko-KR" dirty="0"/>
              <a:t>Die</a:t>
            </a:r>
            <a:r>
              <a:rPr lang="ko-KR" altLang="en-US" dirty="0"/>
              <a:t>가 </a:t>
            </a:r>
            <a:r>
              <a:rPr lang="en-US" altLang="ko-KR" dirty="0"/>
              <a:t>1~4</a:t>
            </a:r>
            <a:r>
              <a:rPr lang="ko-KR" altLang="en-US" dirty="0"/>
              <a:t>개의 </a:t>
            </a:r>
            <a:r>
              <a:rPr lang="en-US" altLang="ko-KR" dirty="0"/>
              <a:t>Bus</a:t>
            </a:r>
            <a:r>
              <a:rPr lang="ko-KR" altLang="en-US" dirty="0"/>
              <a:t>를 공유하는 구조에서 </a:t>
            </a:r>
            <a:r>
              <a:rPr lang="en-US" altLang="ko-KR" dirty="0"/>
              <a:t>Interleaving</a:t>
            </a:r>
            <a:r>
              <a:rPr lang="ko-KR" altLang="en-US" dirty="0"/>
              <a:t>을 지원</a:t>
            </a:r>
            <a:endParaRPr lang="en-US" altLang="ko-KR" dirty="0"/>
          </a:p>
          <a:p>
            <a:pPr lvl="1"/>
            <a:r>
              <a:rPr lang="ko-KR" altLang="en-US" dirty="0"/>
              <a:t>병렬적으로 </a:t>
            </a:r>
            <a:r>
              <a:rPr lang="en-US" altLang="ko-KR" dirty="0"/>
              <a:t>Operation</a:t>
            </a:r>
            <a:r>
              <a:rPr lang="ko-KR" altLang="en-US" dirty="0"/>
              <a:t>수행가능 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Others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41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</a:t>
            </a:r>
            <a:r>
              <a:rPr lang="ko-KR" altLang="en-US" dirty="0"/>
              <a:t>가 데이터 이동 </a:t>
            </a:r>
            <a:r>
              <a:rPr lang="en-US" altLang="ko-KR" dirty="0"/>
              <a:t>Addressing, NAND Operation </a:t>
            </a:r>
            <a:r>
              <a:rPr lang="ko-KR" altLang="en-US" dirty="0"/>
              <a:t>직접제어 가능</a:t>
            </a:r>
            <a:endParaRPr lang="en-US" altLang="ko-KR" dirty="0"/>
          </a:p>
          <a:p>
            <a:pPr lvl="1"/>
            <a:r>
              <a:rPr lang="ko-KR" altLang="en-US" dirty="0"/>
              <a:t>새로운 </a:t>
            </a:r>
            <a:r>
              <a:rPr lang="en-US" altLang="ko-KR" dirty="0" err="1"/>
              <a:t>Grabage</a:t>
            </a:r>
            <a:r>
              <a:rPr lang="en-US" altLang="ko-KR" dirty="0"/>
              <a:t> Collection, Address Mapping, Wear-leaving </a:t>
            </a:r>
            <a:r>
              <a:rPr lang="ko-KR" altLang="en-US" dirty="0"/>
              <a:t>알고리즘 구현 및 테스트 가능 </a:t>
            </a:r>
            <a:endParaRPr lang="en-US" altLang="ko-KR" dirty="0"/>
          </a:p>
          <a:p>
            <a:r>
              <a:rPr lang="en-US" altLang="ko-KR" dirty="0"/>
              <a:t>Wrong Command Detection</a:t>
            </a:r>
          </a:p>
          <a:p>
            <a:r>
              <a:rPr lang="en-US" altLang="ko-KR" dirty="0"/>
              <a:t>Memory </a:t>
            </a:r>
            <a:r>
              <a:rPr lang="en-US" altLang="ko-KR" dirty="0" err="1"/>
              <a:t>Indurance</a:t>
            </a:r>
            <a:r>
              <a:rPr lang="en-US" altLang="ko-KR" dirty="0"/>
              <a:t> Report</a:t>
            </a:r>
          </a:p>
          <a:p>
            <a:pPr lvl="1"/>
            <a:r>
              <a:rPr lang="ko-KR" altLang="en-US" dirty="0"/>
              <a:t>각 블록의 </a:t>
            </a:r>
            <a:r>
              <a:rPr lang="en-US" altLang="ko-KR" dirty="0"/>
              <a:t>Erase </a:t>
            </a:r>
            <a:r>
              <a:rPr lang="ko-KR" altLang="en-US" dirty="0"/>
              <a:t>횟수를 </a:t>
            </a:r>
            <a:r>
              <a:rPr lang="en-US" altLang="ko-KR" dirty="0"/>
              <a:t>tracking</a:t>
            </a:r>
          </a:p>
          <a:p>
            <a:pPr lvl="1"/>
            <a:r>
              <a:rPr lang="en-US" altLang="ko-KR" dirty="0"/>
              <a:t>Memory </a:t>
            </a:r>
            <a:r>
              <a:rPr lang="ko-KR" altLang="en-US" dirty="0"/>
              <a:t>수명</a:t>
            </a:r>
            <a:r>
              <a:rPr lang="en-US" altLang="ko-KR" dirty="0"/>
              <a:t>, Reliability </a:t>
            </a:r>
            <a:r>
              <a:rPr lang="ko-KR" altLang="en-US" dirty="0"/>
              <a:t>관련 </a:t>
            </a:r>
            <a:r>
              <a:rPr lang="en-US" altLang="ko-KR" dirty="0"/>
              <a:t>Factor </a:t>
            </a:r>
            <a:r>
              <a:rPr lang="ko-KR" altLang="en-US" dirty="0"/>
              <a:t>제공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Software Architecture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717DE3-66DC-483A-B745-EA3AC0F7D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42" y="3789851"/>
            <a:ext cx="6510458" cy="26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9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는 </a:t>
            </a:r>
            <a:r>
              <a:rPr lang="en-US" altLang="ko-KR" dirty="0"/>
              <a:t>24</a:t>
            </a:r>
            <a:r>
              <a:rPr lang="ko-KR" altLang="en-US" dirty="0"/>
              <a:t>개월마다 </a:t>
            </a:r>
            <a:r>
              <a:rPr lang="en-US" altLang="ko-KR" dirty="0"/>
              <a:t>2</a:t>
            </a:r>
            <a:r>
              <a:rPr lang="ko-KR" altLang="en-US" dirty="0"/>
              <a:t>배에 가까운 성능 발전을 보임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altLang="ko-KR" dirty="0"/>
          </a:p>
          <a:p>
            <a:pPr lvl="1"/>
            <a:r>
              <a:rPr lang="en-US" altLang="ko-KR" dirty="0"/>
              <a:t>‘Moore’s law’</a:t>
            </a:r>
          </a:p>
          <a:p>
            <a:r>
              <a:rPr lang="en-US" altLang="ko-KR" dirty="0"/>
              <a:t>Memory </a:t>
            </a:r>
            <a:r>
              <a:rPr lang="ko-KR" altLang="en-US" dirty="0"/>
              <a:t>발전 속도는 상대적으로 느림</a:t>
            </a:r>
            <a:endParaRPr lang="en-US" altLang="ko-KR" dirty="0"/>
          </a:p>
          <a:p>
            <a:r>
              <a:rPr lang="en-US" altLang="ko-KR" dirty="0"/>
              <a:t>NAND Flash</a:t>
            </a:r>
            <a:r>
              <a:rPr lang="ko-KR" altLang="en-US" dirty="0"/>
              <a:t>를 사용한</a:t>
            </a:r>
            <a:r>
              <a:rPr lang="en-US" altLang="ko-KR" dirty="0"/>
              <a:t> </a:t>
            </a:r>
            <a:r>
              <a:rPr lang="ko-KR" altLang="en-US" dirty="0"/>
              <a:t>메모리가 등장하면서  비 휘발성 메모리 성능이 급격하게 발전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Introduction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D4E6F-0DA0-4976-9795-1C3E1550C5E2}"/>
              </a:ext>
            </a:extLst>
          </p:cNvPr>
          <p:cNvSpPr txBox="1"/>
          <p:nvPr/>
        </p:nvSpPr>
        <p:spPr>
          <a:xfrm>
            <a:off x="6409546" y="6073140"/>
            <a:ext cx="596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</a:rPr>
              <a:t>ResearchGate, Nowak, A. (2014). Opportunities and choice in a new vector era. Journal of Physics: Conference Series. 523. 012002. 10.1088/1742-6596/523/1/012002. 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489B02-5D50-4EEC-8492-BCBCBB5E4D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"/>
          <a:stretch/>
        </p:blipFill>
        <p:spPr>
          <a:xfrm>
            <a:off x="6757415" y="3566342"/>
            <a:ext cx="4733925" cy="25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01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NANDFlashSim</a:t>
            </a:r>
            <a:r>
              <a:rPr lang="en-US" altLang="ko-KR" dirty="0"/>
              <a:t> </a:t>
            </a:r>
            <a:r>
              <a:rPr lang="ko-KR" altLang="en-US" dirty="0"/>
              <a:t>신뢰성 평가 </a:t>
            </a:r>
            <a:endParaRPr lang="en-US" altLang="ko-KR" dirty="0"/>
          </a:p>
          <a:p>
            <a:pPr lvl="1"/>
            <a:r>
              <a:rPr lang="ko-KR" altLang="en-US" dirty="0"/>
              <a:t>실제 동작 패턴과  </a:t>
            </a:r>
            <a:r>
              <a:rPr lang="en-US" altLang="ko-KR" dirty="0" err="1"/>
              <a:t>NANDFlashSim</a:t>
            </a:r>
            <a:r>
              <a:rPr lang="ko-KR" altLang="en-US" dirty="0"/>
              <a:t>의 동작패턴 유사도를 평가 </a:t>
            </a:r>
            <a:endParaRPr lang="en-US" altLang="ko-KR" dirty="0"/>
          </a:p>
          <a:p>
            <a:r>
              <a:rPr lang="ko-KR" altLang="en-US" dirty="0"/>
              <a:t>실제 </a:t>
            </a:r>
            <a:r>
              <a:rPr lang="en-US" altLang="ko-KR" dirty="0"/>
              <a:t>NAND Flash Device</a:t>
            </a:r>
            <a:r>
              <a:rPr lang="ko-KR" altLang="en-US" dirty="0"/>
              <a:t>의 동작 패턴을 추출하는 </a:t>
            </a:r>
            <a:r>
              <a:rPr lang="en-US" altLang="ko-KR" dirty="0"/>
              <a:t>H/W </a:t>
            </a:r>
            <a:r>
              <a:rPr lang="ko-KR" altLang="en-US" dirty="0"/>
              <a:t>구성 </a:t>
            </a:r>
            <a:endParaRPr lang="en-US" altLang="ko-KR" dirty="0"/>
          </a:p>
          <a:p>
            <a:r>
              <a:rPr lang="en-US" altLang="ko-KR" dirty="0"/>
              <a:t>MSIS(Memory Statistics Information System)</a:t>
            </a:r>
          </a:p>
          <a:p>
            <a:pPr lvl="1"/>
            <a:r>
              <a:rPr lang="en-US" altLang="ko-KR" dirty="0"/>
              <a:t>NAND Flash </a:t>
            </a:r>
            <a:r>
              <a:rPr lang="ko-KR" altLang="en-US" dirty="0"/>
              <a:t>동작 패턴</a:t>
            </a:r>
            <a:endParaRPr lang="en-US" altLang="ko-KR" dirty="0"/>
          </a:p>
          <a:p>
            <a:pPr lvl="1"/>
            <a:r>
              <a:rPr lang="en-US" altLang="ko-KR" dirty="0"/>
              <a:t>Latency </a:t>
            </a:r>
          </a:p>
          <a:p>
            <a:pPr lvl="1"/>
            <a:r>
              <a:rPr lang="en-US" altLang="ko-KR" dirty="0"/>
              <a:t>Bandwidth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Evaluation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 descr="텍스트, 회로, 전자기기이(가) 표시된 사진&#10;&#10;자동 생성된 설명">
            <a:extLst>
              <a:ext uri="{FF2B5EF4-FFF2-40B4-BE49-F238E27FC236}">
                <a16:creationId xmlns:a16="http://schemas.microsoft.com/office/drawing/2014/main" id="{B72BC941-D00E-45BB-9667-6C0596116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03" y="2981021"/>
            <a:ext cx="3380946" cy="32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 Case &amp; Workloads</a:t>
            </a:r>
          </a:p>
          <a:p>
            <a:r>
              <a:rPr lang="en-US" altLang="ko-KR" dirty="0"/>
              <a:t>Disk-Friendly(Sequential)</a:t>
            </a:r>
            <a:r>
              <a:rPr lang="ko-KR" altLang="en-US" dirty="0"/>
              <a:t> </a:t>
            </a:r>
            <a:r>
              <a:rPr lang="en-US" altLang="ko-KR" dirty="0"/>
              <a:t>workloads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Memory type, Page, Block </a:t>
            </a:r>
            <a:r>
              <a:rPr lang="ko-KR" altLang="en-US" dirty="0"/>
              <a:t>수가 다른 </a:t>
            </a:r>
            <a:r>
              <a:rPr lang="en-US" altLang="ko-KR" dirty="0"/>
              <a:t>Device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실제 </a:t>
            </a:r>
            <a:r>
              <a:rPr lang="en-US" altLang="ko-KR" dirty="0"/>
              <a:t>Device feature value</a:t>
            </a:r>
            <a:r>
              <a:rPr lang="ko-KR" altLang="en-US" dirty="0"/>
              <a:t>를 </a:t>
            </a:r>
            <a:r>
              <a:rPr lang="en-US" altLang="ko-KR" dirty="0" err="1"/>
              <a:t>NANDFlashSim</a:t>
            </a:r>
            <a:r>
              <a:rPr lang="ko-KR" altLang="en-US" dirty="0"/>
              <a:t>에 입력 </a:t>
            </a:r>
            <a:endParaRPr lang="en-US" altLang="ko-KR" dirty="0"/>
          </a:p>
          <a:p>
            <a:r>
              <a:rPr lang="en-US" altLang="ko-KR" dirty="0"/>
              <a:t>MSIS, </a:t>
            </a:r>
            <a:r>
              <a:rPr lang="en-US" altLang="ko-KR" dirty="0" err="1"/>
              <a:t>NANDFlashSim</a:t>
            </a:r>
            <a:r>
              <a:rPr lang="en-US" altLang="ko-KR" dirty="0"/>
              <a:t> </a:t>
            </a:r>
            <a:r>
              <a:rPr lang="ko-KR" altLang="en-US" dirty="0"/>
              <a:t>비교분석 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Evaluation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0821062-A58D-411B-9736-ECBC06D72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68239" r="3929"/>
          <a:stretch/>
        </p:blipFill>
        <p:spPr>
          <a:xfrm>
            <a:off x="6710345" y="4611623"/>
            <a:ext cx="5453270" cy="1698983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22FC83E-9FF2-4D7C-A2DD-8472C97A7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4" r="15134" b="31964"/>
          <a:stretch/>
        </p:blipFill>
        <p:spPr>
          <a:xfrm>
            <a:off x="7968586" y="817104"/>
            <a:ext cx="4094921" cy="36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6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Workload</a:t>
            </a:r>
            <a:r>
              <a:rPr lang="ko-KR" altLang="en-US" dirty="0"/>
              <a:t>별 </a:t>
            </a:r>
            <a:r>
              <a:rPr lang="en-US" altLang="ko-KR" dirty="0"/>
              <a:t>Latency </a:t>
            </a:r>
            <a:r>
              <a:rPr lang="ko-KR" altLang="en-US" dirty="0"/>
              <a:t>분포비교</a:t>
            </a:r>
            <a:endParaRPr lang="en-US" altLang="ko-KR" dirty="0"/>
          </a:p>
          <a:p>
            <a:r>
              <a:rPr lang="en-US" altLang="ko-KR" dirty="0"/>
              <a:t>Test Device: Hynix MLC H27UBG8T2A</a:t>
            </a:r>
          </a:p>
          <a:p>
            <a:r>
              <a:rPr lang="en-US" altLang="ko-KR" dirty="0"/>
              <a:t>MSIS</a:t>
            </a:r>
            <a:r>
              <a:rPr lang="ko-KR" altLang="en-US" dirty="0"/>
              <a:t>와 </a:t>
            </a:r>
            <a:r>
              <a:rPr lang="en-US" altLang="ko-KR" dirty="0" err="1"/>
              <a:t>NANDFlashSim</a:t>
            </a:r>
            <a:r>
              <a:rPr lang="ko-KR" altLang="en-US" dirty="0"/>
              <a:t>이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단위에서 거의  </a:t>
            </a:r>
            <a:r>
              <a:rPr lang="en-US" altLang="ko-KR" dirty="0"/>
              <a:t>Overlap 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Evaluation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9B9F0-1907-4C54-B903-F0A984FDD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2905685"/>
            <a:ext cx="5680964" cy="35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68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NAND Operation Cycle </a:t>
            </a:r>
            <a:r>
              <a:rPr lang="ko-KR" altLang="en-US" dirty="0"/>
              <a:t>분석 </a:t>
            </a:r>
            <a:endParaRPr lang="en-US" altLang="ko-KR" dirty="0"/>
          </a:p>
          <a:p>
            <a:r>
              <a:rPr lang="en-US" altLang="ko-KR" dirty="0"/>
              <a:t>ALE, CLE</a:t>
            </a:r>
            <a:r>
              <a:rPr lang="ko-KR" altLang="en-US" dirty="0"/>
              <a:t>은 </a:t>
            </a:r>
            <a:r>
              <a:rPr lang="en-US" altLang="ko-KR" dirty="0"/>
              <a:t>Latency</a:t>
            </a:r>
            <a:r>
              <a:rPr lang="ko-KR" altLang="en-US" dirty="0"/>
              <a:t>에 낮은 영향 </a:t>
            </a:r>
            <a:endParaRPr lang="en-US" altLang="ko-KR" dirty="0"/>
          </a:p>
          <a:p>
            <a:r>
              <a:rPr lang="en-US" altLang="ko-KR" dirty="0"/>
              <a:t>Cache </a:t>
            </a:r>
            <a:r>
              <a:rPr lang="ko-KR" altLang="en-US" dirty="0"/>
              <a:t>사용 시 </a:t>
            </a:r>
            <a:r>
              <a:rPr lang="en-US" altLang="ko-KR" dirty="0"/>
              <a:t>TIN, TIR </a:t>
            </a:r>
            <a:r>
              <a:rPr lang="ko-KR" altLang="en-US" dirty="0"/>
              <a:t>연산이 중첩</a:t>
            </a:r>
            <a:endParaRPr lang="en-US" altLang="ko-KR" dirty="0"/>
          </a:p>
          <a:p>
            <a:pPr lvl="1"/>
            <a:r>
              <a:rPr lang="ko-KR" altLang="en-US" dirty="0"/>
              <a:t>각 연산 사이 </a:t>
            </a:r>
            <a:r>
              <a:rPr lang="en-US" altLang="ko-KR" dirty="0"/>
              <a:t>Delay</a:t>
            </a:r>
            <a:r>
              <a:rPr lang="ko-KR" altLang="en-US" dirty="0"/>
              <a:t>감소로 인한 </a:t>
            </a:r>
            <a:r>
              <a:rPr lang="en-US" altLang="ko-KR" dirty="0"/>
              <a:t>Sequence </a:t>
            </a:r>
            <a:r>
              <a:rPr lang="ko-KR" altLang="en-US" dirty="0"/>
              <a:t>감소 </a:t>
            </a:r>
            <a:endParaRPr lang="en-US" altLang="ko-KR" dirty="0"/>
          </a:p>
          <a:p>
            <a:r>
              <a:rPr lang="en-US" altLang="ko-KR" dirty="0"/>
              <a:t>Two-Plane </a:t>
            </a:r>
            <a:r>
              <a:rPr lang="ko-KR" altLang="en-US" dirty="0"/>
              <a:t>사용 시 </a:t>
            </a:r>
            <a:endParaRPr lang="en-US" altLang="ko-KR" dirty="0"/>
          </a:p>
          <a:p>
            <a:pPr lvl="1"/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Plane</a:t>
            </a:r>
            <a:r>
              <a:rPr lang="ko-KR" altLang="en-US" dirty="0"/>
              <a:t>에 나누어서 </a:t>
            </a:r>
            <a:r>
              <a:rPr lang="en-US" altLang="ko-KR" dirty="0"/>
              <a:t>Write</a:t>
            </a:r>
          </a:p>
          <a:p>
            <a:pPr lvl="1"/>
            <a:r>
              <a:rPr lang="ko-KR" altLang="en-US" dirty="0"/>
              <a:t>병렬처리로 인한 전체 </a:t>
            </a:r>
            <a:r>
              <a:rPr lang="en-US" altLang="ko-KR" dirty="0"/>
              <a:t>Latency</a:t>
            </a:r>
            <a:r>
              <a:rPr lang="ko-KR" altLang="en-US" dirty="0"/>
              <a:t>감소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Low-level Latency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0E77F2-7AEA-4D98-8C23-239C2EF94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70" y="1080720"/>
            <a:ext cx="4879245" cy="46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8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전송 </a:t>
            </a:r>
            <a:r>
              <a:rPr lang="en-US" altLang="ko-KR" dirty="0"/>
              <a:t>block </a:t>
            </a:r>
            <a:r>
              <a:rPr lang="ko-KR" altLang="en-US" dirty="0"/>
              <a:t>크기에 따른 </a:t>
            </a:r>
            <a:r>
              <a:rPr lang="ko-KR" altLang="en-US" dirty="0" err="1"/>
              <a:t>모드별</a:t>
            </a:r>
            <a:r>
              <a:rPr lang="ko-KR" altLang="en-US" dirty="0"/>
              <a:t> 수행시간</a:t>
            </a:r>
            <a:r>
              <a:rPr lang="en-US" altLang="ko-KR" dirty="0"/>
              <a:t>, </a:t>
            </a:r>
            <a:r>
              <a:rPr lang="ko-KR" altLang="en-US" dirty="0"/>
              <a:t>에너지소비량 측정 </a:t>
            </a:r>
            <a:endParaRPr lang="en-US" altLang="ko-KR" dirty="0"/>
          </a:p>
          <a:p>
            <a:pPr lvl="1"/>
            <a:r>
              <a:rPr lang="en-US" altLang="ko-KR" dirty="0"/>
              <a:t>2x internal: Internal Data Move </a:t>
            </a:r>
            <a:r>
              <a:rPr lang="ko-KR" altLang="en-US" dirty="0"/>
              <a:t>모드에서 병렬처리 지원 </a:t>
            </a:r>
            <a:endParaRPr lang="en-US" altLang="ko-KR" dirty="0"/>
          </a:p>
          <a:p>
            <a:r>
              <a:rPr lang="en-US" altLang="ko-KR" dirty="0"/>
              <a:t>2x internal Mode</a:t>
            </a:r>
            <a:r>
              <a:rPr lang="ko-KR" altLang="en-US" dirty="0"/>
              <a:t>가 수행시간 증가폭이 가장 낮음 </a:t>
            </a:r>
            <a:endParaRPr lang="en-US" altLang="ko-KR" dirty="0"/>
          </a:p>
          <a:p>
            <a:r>
              <a:rPr lang="ko-KR" altLang="en-US" dirty="0"/>
              <a:t>에너지 소모량은 모든 </a:t>
            </a:r>
            <a:r>
              <a:rPr lang="en-US" altLang="ko-KR" dirty="0"/>
              <a:t>case</a:t>
            </a:r>
            <a:r>
              <a:rPr lang="ko-KR" altLang="en-US" dirty="0"/>
              <a:t>에서 거의 동일함 </a:t>
            </a:r>
            <a:endParaRPr lang="en-US" altLang="ko-KR" dirty="0"/>
          </a:p>
          <a:p>
            <a:pPr lvl="1"/>
            <a:r>
              <a:rPr lang="ko-KR" altLang="en-US" dirty="0"/>
              <a:t>병렬처리로 </a:t>
            </a:r>
            <a:r>
              <a:rPr lang="en-US" altLang="ko-KR" dirty="0"/>
              <a:t>cycle</a:t>
            </a:r>
            <a:r>
              <a:rPr lang="ko-KR" altLang="en-US" dirty="0"/>
              <a:t> 단축</a:t>
            </a:r>
            <a:r>
              <a:rPr lang="en-US" altLang="ko-KR" dirty="0"/>
              <a:t>,  TIN, TON </a:t>
            </a:r>
            <a:r>
              <a:rPr lang="ko-KR" altLang="en-US" dirty="0"/>
              <a:t>같이 </a:t>
            </a:r>
            <a:r>
              <a:rPr lang="en-US" altLang="ko-KR" dirty="0"/>
              <a:t>Energy</a:t>
            </a:r>
            <a:r>
              <a:rPr lang="ko-KR" altLang="en-US" dirty="0"/>
              <a:t>를 많이 소비하는 </a:t>
            </a:r>
            <a:r>
              <a:rPr lang="en-US" altLang="ko-KR" dirty="0"/>
              <a:t>Op</a:t>
            </a:r>
            <a:r>
              <a:rPr lang="en-US" altLang="ko-KR" sz="1400" dirty="0"/>
              <a:t>(</a:t>
            </a:r>
            <a:r>
              <a:rPr lang="ko-KR" altLang="en-US" sz="1400" dirty="0"/>
              <a:t>높은 입력전압</a:t>
            </a:r>
            <a:r>
              <a:rPr lang="en-US" altLang="ko-KR" sz="1400" dirty="0"/>
              <a:t>)</a:t>
            </a:r>
            <a:r>
              <a:rPr lang="ko-KR" altLang="en-US" dirty="0"/>
              <a:t>는 동일하게 수행됨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Internal Data Move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497D9-7760-4609-92D1-3E960B1B3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5925" r="3716" b="5202"/>
          <a:stretch/>
        </p:blipFill>
        <p:spPr>
          <a:xfrm>
            <a:off x="5522907" y="3930285"/>
            <a:ext cx="6419087" cy="24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Cycle </a:t>
            </a:r>
            <a:r>
              <a:rPr lang="ko-KR" altLang="en-US" dirty="0"/>
              <a:t>중 </a:t>
            </a:r>
            <a:r>
              <a:rPr lang="en-US" altLang="ko-KR" dirty="0"/>
              <a:t>TIN(Transfer in NAND)</a:t>
            </a:r>
            <a:r>
              <a:rPr lang="ko-KR" altLang="en-US" dirty="0"/>
              <a:t>가 가장 많은 부분을 차지</a:t>
            </a:r>
            <a:endParaRPr lang="en-US" altLang="ko-KR" dirty="0"/>
          </a:p>
          <a:p>
            <a:pPr lvl="1"/>
            <a:r>
              <a:rPr lang="ko-KR" altLang="en-US" dirty="0"/>
              <a:t>에너지 소모량도 </a:t>
            </a:r>
            <a:r>
              <a:rPr lang="en-US" altLang="ko-KR" dirty="0"/>
              <a:t>TIN</a:t>
            </a:r>
            <a:r>
              <a:rPr lang="ko-KR" altLang="en-US" dirty="0"/>
              <a:t>이 가장 높음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Internal Data Move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FF57E07-CD28-4F17-8B40-73639E6637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r="4398"/>
          <a:stretch/>
        </p:blipFill>
        <p:spPr>
          <a:xfrm>
            <a:off x="1240590" y="3081049"/>
            <a:ext cx="9358341" cy="23934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0588B09-F5C4-438A-AA76-6B68D6C900F0}"/>
              </a:ext>
            </a:extLst>
          </p:cNvPr>
          <p:cNvSpPr/>
          <p:nvPr/>
        </p:nvSpPr>
        <p:spPr>
          <a:xfrm>
            <a:off x="3090238" y="4761241"/>
            <a:ext cx="485066" cy="2771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E5FBF-09C1-40E2-B7F7-D2CED90763CF}"/>
              </a:ext>
            </a:extLst>
          </p:cNvPr>
          <p:cNvSpPr txBox="1"/>
          <p:nvPr/>
        </p:nvSpPr>
        <p:spPr>
          <a:xfrm>
            <a:off x="2289055" y="5792412"/>
            <a:ext cx="208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Data Copy to Host memory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4FA96C2-5C5A-4D00-B47D-3C6EEAD03C63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3332771" y="5038344"/>
            <a:ext cx="0" cy="7540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DD016A-AFC3-4D81-ADF8-D974AECDBE3E}"/>
              </a:ext>
            </a:extLst>
          </p:cNvPr>
          <p:cNvCxnSpPr>
            <a:cxnSpLocks/>
          </p:cNvCxnSpPr>
          <p:nvPr/>
        </p:nvCxnSpPr>
        <p:spPr>
          <a:xfrm>
            <a:off x="6373368" y="3500114"/>
            <a:ext cx="0" cy="25807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2A9FF71-0F40-4A52-8A0D-E8FE26CFA029}"/>
              </a:ext>
            </a:extLst>
          </p:cNvPr>
          <p:cNvCxnSpPr>
            <a:cxnSpLocks/>
          </p:cNvCxnSpPr>
          <p:nvPr/>
        </p:nvCxnSpPr>
        <p:spPr>
          <a:xfrm rot="10800000">
            <a:off x="6373368" y="3618235"/>
            <a:ext cx="3282696" cy="711205"/>
          </a:xfrm>
          <a:prstGeom prst="bentConnector3">
            <a:avLst>
              <a:gd name="adj1" fmla="val -21866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66F446-57CA-4789-8E7B-9B99F3245DA2}"/>
              </a:ext>
            </a:extLst>
          </p:cNvPr>
          <p:cNvCxnSpPr>
            <a:cxnSpLocks/>
          </p:cNvCxnSpPr>
          <p:nvPr/>
        </p:nvCxnSpPr>
        <p:spPr>
          <a:xfrm>
            <a:off x="9656064" y="3500114"/>
            <a:ext cx="0" cy="97258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7BA5DAC-6FC9-4BBA-81B4-82AB30402E2F}"/>
              </a:ext>
            </a:extLst>
          </p:cNvPr>
          <p:cNvSpPr txBox="1"/>
          <p:nvPr/>
        </p:nvSpPr>
        <p:spPr>
          <a:xfrm>
            <a:off x="7552603" y="3619684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병렬처리로  인한 </a:t>
            </a:r>
            <a:r>
              <a:rPr lang="en-US" altLang="ko-KR" sz="1200" dirty="0">
                <a:solidFill>
                  <a:srgbClr val="FF0000"/>
                </a:solidFill>
              </a:rPr>
              <a:t>Cycle </a:t>
            </a:r>
            <a:r>
              <a:rPr lang="ko-KR" altLang="en-US" sz="1200" dirty="0">
                <a:solidFill>
                  <a:srgbClr val="FF0000"/>
                </a:solidFill>
              </a:rPr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205717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54520"/>
            <a:ext cx="11757660" cy="5146052"/>
          </a:xfrm>
        </p:spPr>
        <p:txBody>
          <a:bodyPr/>
          <a:lstStyle/>
          <a:p>
            <a:r>
              <a:rPr lang="ko-KR" altLang="en-US" dirty="0"/>
              <a:t>여러 개의 </a:t>
            </a:r>
            <a:r>
              <a:rPr lang="en-US" altLang="ko-KR" dirty="0"/>
              <a:t>Plane</a:t>
            </a:r>
            <a:r>
              <a:rPr lang="ko-KR" altLang="en-US" dirty="0"/>
              <a:t>으로 구성된 </a:t>
            </a:r>
            <a:r>
              <a:rPr lang="en-US" altLang="ko-KR" dirty="0"/>
              <a:t>NAND Flash Bandwidth </a:t>
            </a:r>
            <a:r>
              <a:rPr lang="ko-KR" altLang="en-US" dirty="0"/>
              <a:t>분석 </a:t>
            </a:r>
            <a:endParaRPr lang="en-US" altLang="ko-KR" dirty="0"/>
          </a:p>
          <a:p>
            <a:r>
              <a:rPr lang="en-US" altLang="ko-KR" dirty="0"/>
              <a:t>Page </a:t>
            </a:r>
            <a:r>
              <a:rPr lang="ko-KR" altLang="en-US" dirty="0"/>
              <a:t>크기에 따른 </a:t>
            </a:r>
            <a:r>
              <a:rPr lang="en-US" altLang="ko-KR" dirty="0"/>
              <a:t>Plane </a:t>
            </a:r>
            <a:r>
              <a:rPr lang="ko-KR" altLang="en-US" dirty="0" err="1"/>
              <a:t>개수별</a:t>
            </a:r>
            <a:r>
              <a:rPr lang="ko-KR" altLang="en-US" dirty="0"/>
              <a:t> </a:t>
            </a:r>
            <a:r>
              <a:rPr lang="en-US" altLang="ko-KR" dirty="0"/>
              <a:t>Bandwidth</a:t>
            </a:r>
          </a:p>
          <a:p>
            <a:r>
              <a:rPr lang="ko-KR" altLang="en-US" dirty="0"/>
              <a:t>전체적으로 </a:t>
            </a:r>
            <a:r>
              <a:rPr lang="en-US" altLang="ko-KR" dirty="0"/>
              <a:t>Plane </a:t>
            </a:r>
            <a:r>
              <a:rPr lang="ko-KR" altLang="en-US" dirty="0"/>
              <a:t>개수가 증가할 수록 성능이 좋아짐 </a:t>
            </a:r>
            <a:endParaRPr lang="en-US" altLang="ko-KR" dirty="0"/>
          </a:p>
          <a:p>
            <a:pPr lvl="1"/>
            <a:r>
              <a:rPr lang="en-US" altLang="ko-KR" dirty="0"/>
              <a:t>TIN </a:t>
            </a:r>
            <a:r>
              <a:rPr lang="ko-KR" altLang="en-US" dirty="0"/>
              <a:t>병렬처리 성능 ↑</a:t>
            </a:r>
            <a:endParaRPr lang="en-US" altLang="ko-KR" dirty="0"/>
          </a:p>
          <a:p>
            <a:r>
              <a:rPr lang="en-US" altLang="ko-KR" dirty="0"/>
              <a:t>Read</a:t>
            </a:r>
            <a:r>
              <a:rPr lang="ko-KR" altLang="en-US" dirty="0"/>
              <a:t>는 상대적으로 변동폭이 작음 </a:t>
            </a:r>
            <a:endParaRPr lang="en-US" altLang="ko-KR" dirty="0"/>
          </a:p>
          <a:p>
            <a:pPr lvl="1"/>
            <a:r>
              <a:rPr lang="en-US" altLang="ko-KR" dirty="0"/>
              <a:t>Read Cycle</a:t>
            </a:r>
            <a:r>
              <a:rPr lang="ko-KR" altLang="en-US" dirty="0"/>
              <a:t>에서 </a:t>
            </a:r>
            <a:r>
              <a:rPr lang="en-US" altLang="ko-KR" dirty="0"/>
              <a:t>TOR</a:t>
            </a:r>
            <a:r>
              <a:rPr lang="ko-KR" altLang="en-US" dirty="0"/>
              <a:t>이 가장 많은 부분 차지</a:t>
            </a:r>
            <a:endParaRPr lang="en-US" altLang="ko-KR" dirty="0"/>
          </a:p>
          <a:p>
            <a:pPr lvl="1"/>
            <a:r>
              <a:rPr lang="en-US" altLang="ko-KR" dirty="0"/>
              <a:t>TOR</a:t>
            </a:r>
            <a:r>
              <a:rPr lang="ko-KR" altLang="en-US" dirty="0"/>
              <a:t>과 </a:t>
            </a:r>
            <a:r>
              <a:rPr lang="en-US" altLang="ko-KR" dirty="0"/>
              <a:t>Plane </a:t>
            </a:r>
            <a:r>
              <a:rPr lang="ko-KR" altLang="en-US" dirty="0"/>
              <a:t>개수는 상관관계가 없음  </a:t>
            </a:r>
            <a:endParaRPr lang="en-US" altLang="ko-KR" dirty="0"/>
          </a:p>
          <a:p>
            <a:pPr lvl="1"/>
            <a:r>
              <a:rPr lang="ko-KR" altLang="en-US" dirty="0"/>
              <a:t>임의로 여러 개의 </a:t>
            </a:r>
            <a:r>
              <a:rPr lang="en-US" altLang="ko-KR" dirty="0"/>
              <a:t>Plane</a:t>
            </a:r>
            <a:r>
              <a:rPr lang="ko-KR" altLang="en-US" dirty="0"/>
              <a:t>에서  </a:t>
            </a:r>
            <a:r>
              <a:rPr lang="en-US" altLang="ko-KR" dirty="0"/>
              <a:t>Read</a:t>
            </a:r>
            <a:r>
              <a:rPr lang="ko-KR" altLang="en-US" dirty="0"/>
              <a:t>는 불가능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Multi-Plane Performance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74E8D73-E70F-4358-9D64-7940AEB6B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1508" r="6892" b="56516"/>
          <a:stretch/>
        </p:blipFill>
        <p:spPr>
          <a:xfrm>
            <a:off x="5890592" y="3926448"/>
            <a:ext cx="6301408" cy="25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78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Page </a:t>
            </a:r>
            <a:r>
              <a:rPr lang="ko-KR" altLang="en-US" dirty="0" err="1"/>
              <a:t>크기별</a:t>
            </a:r>
            <a:r>
              <a:rPr lang="ko-KR" altLang="en-US" dirty="0"/>
              <a:t> </a:t>
            </a:r>
            <a:r>
              <a:rPr lang="en-US" altLang="ko-KR" dirty="0"/>
              <a:t>Read, Write Bandwidth </a:t>
            </a:r>
            <a:r>
              <a:rPr lang="ko-KR" altLang="en-US" dirty="0"/>
              <a:t>변화</a:t>
            </a:r>
            <a:endParaRPr lang="en-US" altLang="ko-KR" dirty="0"/>
          </a:p>
          <a:p>
            <a:r>
              <a:rPr lang="en-US" altLang="ko-KR" dirty="0"/>
              <a:t>Write</a:t>
            </a:r>
            <a:r>
              <a:rPr lang="ko-KR" altLang="en-US" dirty="0"/>
              <a:t>에서 </a:t>
            </a:r>
            <a:r>
              <a:rPr lang="en-US" altLang="ko-KR" dirty="0"/>
              <a:t>Two-Plane</a:t>
            </a:r>
            <a:r>
              <a:rPr lang="ko-KR" altLang="en-US" dirty="0"/>
              <a:t>일 때 성능이 가장 좋음</a:t>
            </a:r>
            <a:endParaRPr lang="en-US" altLang="ko-KR" dirty="0"/>
          </a:p>
          <a:p>
            <a:pPr lvl="1"/>
            <a:r>
              <a:rPr lang="en-US" altLang="ko-KR" dirty="0"/>
              <a:t>TOR </a:t>
            </a:r>
            <a:r>
              <a:rPr lang="ko-KR" altLang="en-US" dirty="0"/>
              <a:t>병렬처리 </a:t>
            </a:r>
            <a:endParaRPr lang="en-US" altLang="ko-KR" dirty="0"/>
          </a:p>
          <a:p>
            <a:r>
              <a:rPr lang="en-US" altLang="ko-KR" dirty="0"/>
              <a:t>Read </a:t>
            </a:r>
            <a:r>
              <a:rPr lang="ko-KR" altLang="en-US" dirty="0"/>
              <a:t>는 </a:t>
            </a:r>
            <a:r>
              <a:rPr lang="en-US" altLang="ko-KR" dirty="0"/>
              <a:t>16K</a:t>
            </a:r>
            <a:r>
              <a:rPr lang="ko-KR" altLang="en-US" dirty="0"/>
              <a:t>에 거의 수렴 </a:t>
            </a:r>
            <a:endParaRPr lang="en-US" altLang="ko-KR" dirty="0"/>
          </a:p>
          <a:p>
            <a:pPr lvl="1"/>
            <a:r>
              <a:rPr lang="ko-KR" altLang="en-US" dirty="0"/>
              <a:t>일괄 처리로 얻을 수 있는 성능향상 한계점 </a:t>
            </a:r>
            <a:endParaRPr lang="en-US" altLang="ko-KR" dirty="0"/>
          </a:p>
          <a:p>
            <a:pPr lvl="1"/>
            <a:r>
              <a:rPr lang="en-US" altLang="ko-KR" dirty="0"/>
              <a:t>TON </a:t>
            </a:r>
            <a:r>
              <a:rPr lang="ko-KR" altLang="en-US" dirty="0"/>
              <a:t>병렬처리 불가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Page Size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24F7E0-840A-491D-A072-A380FAEAC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" t="8382" r="-6105" b="-1242"/>
          <a:stretch/>
        </p:blipFill>
        <p:spPr>
          <a:xfrm>
            <a:off x="5323452" y="3909109"/>
            <a:ext cx="7325747" cy="255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9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Workload</a:t>
            </a:r>
            <a:r>
              <a:rPr lang="ko-KR" altLang="en-US" dirty="0"/>
              <a:t>에 대한 </a:t>
            </a:r>
            <a:r>
              <a:rPr lang="en-US" altLang="ko-KR" dirty="0"/>
              <a:t>Energy Consumption Simulation</a:t>
            </a:r>
          </a:p>
          <a:p>
            <a:r>
              <a:rPr lang="en-US" altLang="ko-KR" dirty="0"/>
              <a:t>Read, Write, Erase </a:t>
            </a:r>
            <a:r>
              <a:rPr lang="ko-KR" altLang="en-US" dirty="0"/>
              <a:t>에 대한 계산모델 산정 </a:t>
            </a:r>
            <a:endParaRPr lang="en-US" altLang="ko-KR" dirty="0"/>
          </a:p>
          <a:p>
            <a:r>
              <a:rPr lang="en-US" altLang="ko-KR" dirty="0"/>
              <a:t>NAND Operation</a:t>
            </a:r>
            <a:r>
              <a:rPr lang="ko-KR" altLang="en-US" dirty="0"/>
              <a:t>은 실제 </a:t>
            </a:r>
            <a:r>
              <a:rPr lang="en-US" altLang="ko-KR" dirty="0"/>
              <a:t>Device data sheet </a:t>
            </a:r>
            <a:r>
              <a:rPr lang="ko-KR" altLang="en-US" dirty="0"/>
              <a:t>에너지 소비량 데이터 사용 </a:t>
            </a:r>
            <a:endParaRPr lang="en-US" altLang="ko-KR" dirty="0"/>
          </a:p>
          <a:p>
            <a:pPr lvl="1"/>
            <a:r>
              <a:rPr lang="en-US" altLang="ko-KR" dirty="0"/>
              <a:t>CLE, ALE: LATCH data sheet </a:t>
            </a:r>
          </a:p>
          <a:p>
            <a:pPr lvl="1"/>
            <a:r>
              <a:rPr lang="en-US" altLang="ko-KR" dirty="0"/>
              <a:t>TIR, TOR: DRAM data sheet</a:t>
            </a:r>
          </a:p>
          <a:p>
            <a:pPr lvl="1"/>
            <a:r>
              <a:rPr lang="en-US" altLang="ko-KR" dirty="0"/>
              <a:t>TIN, TON, BER:  Micron, MT29F16G08ABABA datasheet </a:t>
            </a:r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Energy Consumption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AE8FB7-BB7E-46DE-B69A-F794EA36C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78"/>
          <a:stretch/>
        </p:blipFill>
        <p:spPr>
          <a:xfrm>
            <a:off x="3323439" y="5167967"/>
            <a:ext cx="7168746" cy="12753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12361B-F6B7-44BB-B354-300702B570BD}"/>
              </a:ext>
            </a:extLst>
          </p:cNvPr>
          <p:cNvSpPr/>
          <p:nvPr/>
        </p:nvSpPr>
        <p:spPr>
          <a:xfrm>
            <a:off x="5504970" y="5167967"/>
            <a:ext cx="2276856" cy="43531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B80227-6AEC-487F-9246-75EF8FD52F4A}"/>
              </a:ext>
            </a:extLst>
          </p:cNvPr>
          <p:cNvSpPr/>
          <p:nvPr/>
        </p:nvSpPr>
        <p:spPr>
          <a:xfrm>
            <a:off x="7998577" y="5154524"/>
            <a:ext cx="1401737" cy="435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E4800E-50F5-40CD-9B72-E46E381C9F11}"/>
              </a:ext>
            </a:extLst>
          </p:cNvPr>
          <p:cNvSpPr/>
          <p:nvPr/>
        </p:nvSpPr>
        <p:spPr>
          <a:xfrm>
            <a:off x="8845921" y="5589839"/>
            <a:ext cx="1646264" cy="4353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120FC-28E5-4B30-89A3-A23BF333FD8D}"/>
              </a:ext>
            </a:extLst>
          </p:cNvPr>
          <p:cNvSpPr txBox="1"/>
          <p:nvPr/>
        </p:nvSpPr>
        <p:spPr>
          <a:xfrm>
            <a:off x="5074604" y="4475891"/>
            <a:ext cx="1814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5"/>
                </a:solidFill>
              </a:rPr>
              <a:t>Command Enable Signal</a:t>
            </a:r>
            <a:endParaRPr lang="ko-KR" altLang="en-US" sz="1200" b="1" dirty="0">
              <a:solidFill>
                <a:schemeClr val="accent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E389E0-BDB9-410B-BD4E-ACBBCDE3E91C}"/>
              </a:ext>
            </a:extLst>
          </p:cNvPr>
          <p:cNvSpPr txBox="1"/>
          <p:nvPr/>
        </p:nvSpPr>
        <p:spPr>
          <a:xfrm>
            <a:off x="7528556" y="4240473"/>
            <a:ext cx="211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Data Transfer, Erase</a:t>
            </a: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(HIGH Energy Consumption)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CC6355-7F1C-48CE-B0BD-A9CE2E10E02E}"/>
              </a:ext>
            </a:extLst>
          </p:cNvPr>
          <p:cNvSpPr txBox="1"/>
          <p:nvPr/>
        </p:nvSpPr>
        <p:spPr>
          <a:xfrm>
            <a:off x="10191600" y="4856827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</a:rPr>
              <a:t>Error Check, State Change</a:t>
            </a:r>
            <a:endParaRPr lang="ko-KR" altLang="en-US" sz="1200" b="1" dirty="0">
              <a:solidFill>
                <a:schemeClr val="accent4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94CD1B-32EE-4E16-9D23-D2C435DD5447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017034" y="4752890"/>
            <a:ext cx="626364" cy="4150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87EA2B7-7F03-4C3E-9C70-EA3C8F221215}"/>
              </a:ext>
            </a:extLst>
          </p:cNvPr>
          <p:cNvCxnSpPr>
            <a:cxnSpLocks/>
          </p:cNvCxnSpPr>
          <p:nvPr/>
        </p:nvCxnSpPr>
        <p:spPr>
          <a:xfrm>
            <a:off x="8684886" y="4719209"/>
            <a:ext cx="0" cy="4048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9F1D342-9B50-47F3-A799-62D447F3464A}"/>
              </a:ext>
            </a:extLst>
          </p:cNvPr>
          <p:cNvCxnSpPr>
            <a:cxnSpLocks/>
          </p:cNvCxnSpPr>
          <p:nvPr/>
        </p:nvCxnSpPr>
        <p:spPr>
          <a:xfrm flipH="1">
            <a:off x="9669053" y="5124043"/>
            <a:ext cx="599941" cy="46399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7B0034-56CC-459F-BAC0-D9D1A06519D3}"/>
              </a:ext>
            </a:extLst>
          </p:cNvPr>
          <p:cNvSpPr/>
          <p:nvPr/>
        </p:nvSpPr>
        <p:spPr>
          <a:xfrm>
            <a:off x="4750336" y="5611677"/>
            <a:ext cx="2276856" cy="43531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56C142-616B-456F-8077-D37D239BED78}"/>
              </a:ext>
            </a:extLst>
          </p:cNvPr>
          <p:cNvSpPr/>
          <p:nvPr/>
        </p:nvSpPr>
        <p:spPr>
          <a:xfrm>
            <a:off x="5003320" y="6046993"/>
            <a:ext cx="2276856" cy="39634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85D57-A2DB-41B5-B042-A8286C691381}"/>
              </a:ext>
            </a:extLst>
          </p:cNvPr>
          <p:cNvSpPr/>
          <p:nvPr/>
        </p:nvSpPr>
        <p:spPr>
          <a:xfrm>
            <a:off x="7227433" y="5609176"/>
            <a:ext cx="1401737" cy="409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BD2104-0882-449D-B676-80F52DB5B3E9}"/>
              </a:ext>
            </a:extLst>
          </p:cNvPr>
          <p:cNvSpPr/>
          <p:nvPr/>
        </p:nvSpPr>
        <p:spPr>
          <a:xfrm>
            <a:off x="7535921" y="6018900"/>
            <a:ext cx="609887" cy="395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5F67DF-C448-4795-B743-FF5EE4349BBC}"/>
              </a:ext>
            </a:extLst>
          </p:cNvPr>
          <p:cNvSpPr/>
          <p:nvPr/>
        </p:nvSpPr>
        <p:spPr>
          <a:xfrm>
            <a:off x="8322759" y="6025154"/>
            <a:ext cx="1646264" cy="38946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45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수집한 </a:t>
            </a:r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Workload</a:t>
            </a:r>
            <a:r>
              <a:rPr lang="ko-KR" altLang="en-US" dirty="0"/>
              <a:t>로 </a:t>
            </a:r>
            <a:r>
              <a:rPr lang="en-US" altLang="ko-KR" dirty="0"/>
              <a:t>Simulation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Energy Consumption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32B192B-0E16-4BF9-8A9C-E1FFE2B6C4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" t="3035" r="1996" b="2695"/>
          <a:stretch/>
        </p:blipFill>
        <p:spPr>
          <a:xfrm>
            <a:off x="6289590" y="2007705"/>
            <a:ext cx="5237921" cy="42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크기가 작고 속도가 빠른 </a:t>
            </a:r>
            <a:r>
              <a:rPr lang="en-US" altLang="ko-KR" dirty="0"/>
              <a:t>NAND Flash</a:t>
            </a:r>
            <a:r>
              <a:rPr lang="ko-KR" altLang="en-US" dirty="0"/>
              <a:t> 메모리가 보편화 </a:t>
            </a:r>
            <a:endParaRPr lang="en-US" altLang="ko-KR" dirty="0"/>
          </a:p>
          <a:p>
            <a:pPr lvl="1"/>
            <a:r>
              <a:rPr lang="en-US" altLang="ko-KR" dirty="0"/>
              <a:t>NAND Flash </a:t>
            </a:r>
            <a:r>
              <a:rPr lang="ko-KR" altLang="en-US" dirty="0"/>
              <a:t>기반 스토리지 </a:t>
            </a:r>
            <a:r>
              <a:rPr lang="ko-KR" altLang="en-US" dirty="0" err="1"/>
              <a:t>폼팩터</a:t>
            </a:r>
            <a:r>
              <a:rPr lang="ko-KR" altLang="en-US" dirty="0"/>
              <a:t> 등장 </a:t>
            </a:r>
            <a:r>
              <a:rPr lang="en-US" altLang="ko-KR" dirty="0"/>
              <a:t>SSD, SD card, ..etc.</a:t>
            </a:r>
          </a:p>
          <a:p>
            <a:r>
              <a:rPr lang="en-US" altLang="ko-KR" dirty="0"/>
              <a:t>NAND Flash</a:t>
            </a:r>
            <a:r>
              <a:rPr lang="ko-KR" altLang="en-US" dirty="0"/>
              <a:t>의 집적도가 </a:t>
            </a:r>
            <a:r>
              <a:rPr lang="en-US" altLang="ko-KR" dirty="0"/>
              <a:t>12</a:t>
            </a:r>
            <a:r>
              <a:rPr lang="ko-KR" altLang="en-US" dirty="0"/>
              <a:t>개월마다 </a:t>
            </a:r>
            <a:r>
              <a:rPr lang="en-US" altLang="ko-KR" dirty="0"/>
              <a:t>2</a:t>
            </a:r>
            <a:r>
              <a:rPr lang="ko-KR" altLang="en-US" dirty="0"/>
              <a:t>배 증가 달성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Hwang’s Law</a:t>
            </a:r>
            <a:r>
              <a:rPr lang="ko-KR" altLang="en-US" dirty="0"/>
              <a:t> </a:t>
            </a:r>
            <a:r>
              <a:rPr lang="en-US" altLang="ko-KR" dirty="0"/>
              <a:t>(2002~2007)</a:t>
            </a:r>
          </a:p>
          <a:p>
            <a:r>
              <a:rPr lang="ko-KR" altLang="en-US" dirty="0"/>
              <a:t>현재는 새로운 </a:t>
            </a:r>
            <a:r>
              <a:rPr lang="ko-KR" altLang="en-US" dirty="0" err="1"/>
              <a:t>적층기술로</a:t>
            </a:r>
            <a:r>
              <a:rPr lang="ko-KR" altLang="en-US" dirty="0"/>
              <a:t> 성능향상</a:t>
            </a:r>
            <a:endParaRPr lang="en-US" altLang="ko-KR" dirty="0"/>
          </a:p>
          <a:p>
            <a:pPr lvl="1"/>
            <a:r>
              <a:rPr lang="en-US" altLang="ko-KR" dirty="0"/>
              <a:t>V-NAND</a:t>
            </a:r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Introduction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D4E6F-0DA0-4976-9795-1C3E1550C5E2}"/>
              </a:ext>
            </a:extLst>
          </p:cNvPr>
          <p:cNvSpPr txBox="1"/>
          <p:nvPr/>
        </p:nvSpPr>
        <p:spPr>
          <a:xfrm>
            <a:off x="8204732" y="6038566"/>
            <a:ext cx="59622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</a:rPr>
              <a:t>NAND Flash Memory, http://csl.skku.edu/uploads/ICE3028S16/3-nand.pdf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EBE38D-279D-496F-B223-10E6881C9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32" y="2979678"/>
            <a:ext cx="3889028" cy="302840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6712102-4063-473A-8283-D0BCDF95E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7" y="4671507"/>
            <a:ext cx="1530289" cy="114771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21E54CF-3C4F-4F47-9277-6CE5DBF6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78" y="3797709"/>
            <a:ext cx="3813083" cy="2923933"/>
          </a:xfrm>
          <a:prstGeom prst="rect">
            <a:avLst/>
          </a:prstGeom>
        </p:spPr>
      </p:pic>
      <p:pic>
        <p:nvPicPr>
          <p:cNvPr id="16" name="그림 15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195D91AF-C658-4B21-941C-65C09AD9D4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709" y="3194903"/>
            <a:ext cx="1093142" cy="14003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FADD50-1C81-4A26-9547-DEEA7874AAF1}"/>
              </a:ext>
            </a:extLst>
          </p:cNvPr>
          <p:cNvSpPr txBox="1"/>
          <p:nvPr/>
        </p:nvSpPr>
        <p:spPr>
          <a:xfrm>
            <a:off x="1520183" y="5819224"/>
            <a:ext cx="25587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</a:rPr>
              <a:t>Samsung, https://www.samsung.com/us</a:t>
            </a:r>
            <a:endParaRPr lang="ko-KR" altLang="en-US" sz="105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174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워크로드별 에너지 사용량 점유율 분포</a:t>
            </a:r>
            <a:endParaRPr lang="en-US" altLang="ko-KR" dirty="0"/>
          </a:p>
          <a:p>
            <a:pPr lvl="1"/>
            <a:r>
              <a:rPr lang="en-US" altLang="ko-KR" dirty="0"/>
              <a:t>Read </a:t>
            </a:r>
            <a:r>
              <a:rPr lang="ko-KR" altLang="en-US" dirty="0"/>
              <a:t>가 </a:t>
            </a:r>
            <a:r>
              <a:rPr lang="en-US" altLang="ko-KR" dirty="0"/>
              <a:t>99.2%</a:t>
            </a:r>
            <a:r>
              <a:rPr lang="ko-KR" altLang="en-US" dirty="0"/>
              <a:t>인</a:t>
            </a:r>
            <a:r>
              <a:rPr lang="en-US" altLang="ko-KR" dirty="0"/>
              <a:t> Video Play</a:t>
            </a:r>
            <a:r>
              <a:rPr lang="ko-KR" altLang="en-US" dirty="0"/>
              <a:t>는 </a:t>
            </a:r>
            <a:r>
              <a:rPr lang="en-US" altLang="ko-KR" dirty="0"/>
              <a:t>TON, TOR</a:t>
            </a:r>
            <a:r>
              <a:rPr lang="ko-KR" altLang="en-US" dirty="0"/>
              <a:t>이 </a:t>
            </a:r>
            <a:r>
              <a:rPr lang="en-US" altLang="ko-KR" dirty="0"/>
              <a:t>50%</a:t>
            </a:r>
            <a:r>
              <a:rPr lang="ko-KR" altLang="en-US" dirty="0"/>
              <a:t>씩</a:t>
            </a:r>
            <a:r>
              <a:rPr lang="en-US" altLang="ko-KR" dirty="0"/>
              <a:t> </a:t>
            </a:r>
            <a:r>
              <a:rPr lang="ko-KR" altLang="en-US" dirty="0"/>
              <a:t>점유</a:t>
            </a:r>
            <a:endParaRPr lang="en-US" altLang="ko-KR" dirty="0"/>
          </a:p>
          <a:p>
            <a:pPr lvl="1"/>
            <a:r>
              <a:rPr lang="en-US" altLang="ko-KR" dirty="0"/>
              <a:t>Write</a:t>
            </a:r>
            <a:r>
              <a:rPr lang="ko-KR" altLang="en-US" dirty="0"/>
              <a:t>가 </a:t>
            </a:r>
            <a:r>
              <a:rPr lang="en-US" altLang="ko-KR" dirty="0"/>
              <a:t>99.9%</a:t>
            </a:r>
            <a:r>
              <a:rPr lang="ko-KR" altLang="en-US" dirty="0"/>
              <a:t>인</a:t>
            </a:r>
            <a:r>
              <a:rPr lang="en-US" altLang="ko-KR" dirty="0"/>
              <a:t> File Operate, Video Take</a:t>
            </a:r>
            <a:r>
              <a:rPr lang="ko-KR" altLang="en-US" dirty="0"/>
              <a:t>는 </a:t>
            </a:r>
            <a:r>
              <a:rPr lang="en-US" altLang="ko-KR" dirty="0"/>
              <a:t>TIN</a:t>
            </a:r>
            <a:r>
              <a:rPr lang="ko-KR" altLang="en-US" dirty="0"/>
              <a:t> 이 </a:t>
            </a:r>
            <a:r>
              <a:rPr lang="en-US" altLang="ko-KR" dirty="0"/>
              <a:t>90% </a:t>
            </a:r>
            <a:r>
              <a:rPr lang="ko-KR" altLang="en-US" dirty="0"/>
              <a:t>점유 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Energy Consumption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 descr="텍스트, 낱말맞추기게임, 영수증이(가) 표시된 사진&#10;&#10;자동 생성된 설명">
            <a:extLst>
              <a:ext uri="{FF2B5EF4-FFF2-40B4-BE49-F238E27FC236}">
                <a16:creationId xmlns:a16="http://schemas.microsoft.com/office/drawing/2014/main" id="{7B6E6C47-ADE4-4FEA-8B09-84AEE32C5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0" y="2811341"/>
            <a:ext cx="5811061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77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Operation</a:t>
            </a:r>
            <a:r>
              <a:rPr lang="ko-KR" altLang="en-US" dirty="0"/>
              <a:t>별 </a:t>
            </a:r>
            <a:r>
              <a:rPr lang="en-US" altLang="ko-KR" dirty="0"/>
              <a:t>Energy Consumption </a:t>
            </a:r>
            <a:r>
              <a:rPr lang="ko-KR" altLang="en-US" dirty="0"/>
              <a:t>분포</a:t>
            </a:r>
            <a:r>
              <a:rPr lang="en-US" altLang="ko-KR" dirty="0"/>
              <a:t>, </a:t>
            </a:r>
            <a:r>
              <a:rPr lang="ko-KR" altLang="en-US" dirty="0"/>
              <a:t>실사용량 </a:t>
            </a:r>
            <a:endParaRPr lang="en-US" altLang="ko-KR" dirty="0"/>
          </a:p>
          <a:p>
            <a:pPr lvl="1"/>
            <a:r>
              <a:rPr lang="en-US" altLang="ko-KR" dirty="0"/>
              <a:t>Block </a:t>
            </a:r>
            <a:r>
              <a:rPr lang="ko-KR" altLang="en-US" dirty="0"/>
              <a:t>단위로 수행하는 </a:t>
            </a:r>
            <a:r>
              <a:rPr lang="en-US" altLang="ko-KR" dirty="0"/>
              <a:t>Erase</a:t>
            </a:r>
            <a:r>
              <a:rPr lang="ko-KR" altLang="en-US" dirty="0"/>
              <a:t>의 사용량이 가장 높음</a:t>
            </a:r>
            <a:endParaRPr lang="en-US" altLang="ko-KR" dirty="0"/>
          </a:p>
          <a:p>
            <a:pPr lvl="1"/>
            <a:r>
              <a:rPr lang="ko-KR" altLang="en-US" dirty="0"/>
              <a:t>전체적으로 </a:t>
            </a:r>
            <a:r>
              <a:rPr lang="en-US" altLang="ko-KR" dirty="0"/>
              <a:t>NAND cell</a:t>
            </a:r>
            <a:r>
              <a:rPr lang="ko-KR" altLang="en-US" dirty="0"/>
              <a:t>에서 높은 에너지 사용량을 보임 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Energy Consumption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076721-9BD9-4C3A-B9A9-B39EEC26A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37" y="3011393"/>
            <a:ext cx="7954485" cy="32580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89E158-1065-439C-B4DE-0D7E496A5A3C}"/>
              </a:ext>
            </a:extLst>
          </p:cNvPr>
          <p:cNvSpPr/>
          <p:nvPr/>
        </p:nvSpPr>
        <p:spPr>
          <a:xfrm>
            <a:off x="4681728" y="4942147"/>
            <a:ext cx="914400" cy="343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Page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F5BD64-CDB5-4A60-86B2-9932980C5AD3}"/>
              </a:ext>
            </a:extLst>
          </p:cNvPr>
          <p:cNvSpPr/>
          <p:nvPr/>
        </p:nvSpPr>
        <p:spPr>
          <a:xfrm>
            <a:off x="5501640" y="4156432"/>
            <a:ext cx="914400" cy="343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Page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53F473-FCF9-476A-B766-D71734ADDD37}"/>
              </a:ext>
            </a:extLst>
          </p:cNvPr>
          <p:cNvSpPr/>
          <p:nvPr/>
        </p:nvSpPr>
        <p:spPr>
          <a:xfrm>
            <a:off x="6385560" y="3069285"/>
            <a:ext cx="914400" cy="343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Block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36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Page </a:t>
            </a:r>
            <a:r>
              <a:rPr lang="ko-KR" altLang="en-US" dirty="0" err="1"/>
              <a:t>크기별</a:t>
            </a:r>
            <a:r>
              <a:rPr lang="ko-KR" altLang="en-US" dirty="0"/>
              <a:t> 에너지 사용량</a:t>
            </a:r>
            <a:r>
              <a:rPr lang="en-US" altLang="ko-KR" dirty="0"/>
              <a:t>, </a:t>
            </a:r>
            <a:r>
              <a:rPr lang="ko-KR" altLang="en-US" dirty="0"/>
              <a:t>데이터 전송속도 </a:t>
            </a:r>
            <a:r>
              <a:rPr lang="en-US" altLang="ko-KR" dirty="0"/>
              <a:t>Simulation</a:t>
            </a:r>
          </a:p>
          <a:p>
            <a:pPr lvl="1"/>
            <a:r>
              <a:rPr lang="en-US" altLang="ko-KR" dirty="0"/>
              <a:t>8GB Sequential</a:t>
            </a:r>
            <a:r>
              <a:rPr lang="ko-KR" altLang="en-US" dirty="0"/>
              <a:t> </a:t>
            </a:r>
            <a:r>
              <a:rPr lang="en-US" altLang="ko-KR" dirty="0"/>
              <a:t>read </a:t>
            </a:r>
            <a:r>
              <a:rPr lang="ko-KR" altLang="en-US" dirty="0"/>
              <a:t>데이터 사용</a:t>
            </a:r>
            <a:endParaRPr lang="en-US" altLang="ko-KR" dirty="0"/>
          </a:p>
          <a:p>
            <a:r>
              <a:rPr lang="en-US" altLang="ko-KR" dirty="0"/>
              <a:t>TON Op</a:t>
            </a:r>
            <a:r>
              <a:rPr lang="ko-KR" altLang="en-US" dirty="0"/>
              <a:t>의 수행시간이 전체 에너지 사용량에 영향 </a:t>
            </a:r>
            <a:endParaRPr lang="en-US" altLang="ko-KR" dirty="0"/>
          </a:p>
          <a:p>
            <a:r>
              <a:rPr lang="en-US" altLang="ko-KR" dirty="0"/>
              <a:t>Page size</a:t>
            </a:r>
            <a:r>
              <a:rPr lang="ko-KR" altLang="en-US" dirty="0"/>
              <a:t>가 </a:t>
            </a:r>
            <a:r>
              <a:rPr lang="en-US" altLang="ko-KR" dirty="0"/>
              <a:t>4K</a:t>
            </a:r>
            <a:r>
              <a:rPr lang="ko-KR" altLang="en-US" dirty="0"/>
              <a:t>에서 가장 좋은 성능 </a:t>
            </a:r>
            <a:endParaRPr lang="en-US" altLang="ko-KR" dirty="0"/>
          </a:p>
          <a:p>
            <a:pPr lvl="1"/>
            <a:r>
              <a:rPr lang="en-US" altLang="ko-KR" dirty="0"/>
              <a:t>Page Size</a:t>
            </a:r>
            <a:r>
              <a:rPr lang="ko-KR" altLang="en-US" dirty="0"/>
              <a:t>와 에너지 사용량 간 직접적인 영향 </a:t>
            </a:r>
            <a:r>
              <a:rPr lang="en-US" altLang="ko-KR" dirty="0"/>
              <a:t>X</a:t>
            </a:r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Energy Consumption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B88D65-CFC8-4F75-B6DF-45D2C1C9D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642" y="3759708"/>
            <a:ext cx="6336358" cy="271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07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NAND Flash</a:t>
            </a:r>
            <a:r>
              <a:rPr lang="ko-KR" altLang="en-US" dirty="0"/>
              <a:t>에는 메모리 성능에 민감한 </a:t>
            </a:r>
            <a:r>
              <a:rPr lang="en-US" altLang="ko-KR" dirty="0"/>
              <a:t>Parameter</a:t>
            </a:r>
            <a:r>
              <a:rPr lang="ko-KR" altLang="en-US" dirty="0"/>
              <a:t>가 다수 존재</a:t>
            </a:r>
            <a:endParaRPr lang="en-US" altLang="ko-KR" dirty="0"/>
          </a:p>
          <a:p>
            <a:r>
              <a:rPr lang="en-US" altLang="ko-KR" dirty="0"/>
              <a:t>NAND Flash </a:t>
            </a:r>
            <a:r>
              <a:rPr lang="ko-KR" altLang="en-US" dirty="0"/>
              <a:t>구성을 최적화 </a:t>
            </a:r>
            <a:r>
              <a:rPr lang="ko-KR" altLang="en-US" dirty="0" err="1"/>
              <a:t>하는것이</a:t>
            </a:r>
            <a:r>
              <a:rPr lang="ko-KR" altLang="en-US" dirty="0"/>
              <a:t> 중요함</a:t>
            </a:r>
            <a:endParaRPr lang="en-US" altLang="ko-KR" dirty="0"/>
          </a:p>
          <a:p>
            <a:r>
              <a:rPr lang="en-US" altLang="ko-KR" dirty="0" err="1"/>
              <a:t>NANDFlashSim</a:t>
            </a:r>
            <a:r>
              <a:rPr lang="ko-KR" altLang="en-US" dirty="0"/>
              <a:t>은 </a:t>
            </a:r>
            <a:r>
              <a:rPr lang="en-US" altLang="ko-KR" dirty="0"/>
              <a:t>Low-level NAND Architecture </a:t>
            </a:r>
            <a:r>
              <a:rPr lang="ko-KR" altLang="en-US" dirty="0"/>
              <a:t>구성을 지원 </a:t>
            </a:r>
            <a:endParaRPr lang="en-US" altLang="ko-KR" dirty="0"/>
          </a:p>
          <a:p>
            <a:pPr lvl="1"/>
            <a:r>
              <a:rPr lang="en-US" altLang="ko-KR" dirty="0"/>
              <a:t>NAND Flash </a:t>
            </a:r>
            <a:r>
              <a:rPr lang="ko-KR" altLang="en-US" dirty="0"/>
              <a:t>고유 </a:t>
            </a:r>
            <a:r>
              <a:rPr lang="en-US" altLang="ko-KR" dirty="0"/>
              <a:t>Latency, NAND Operation </a:t>
            </a:r>
            <a:r>
              <a:rPr lang="ko-KR" altLang="en-US" dirty="0"/>
              <a:t>직접제어 가능 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Conclusion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24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NAND Flash</a:t>
            </a:r>
            <a:r>
              <a:rPr lang="ko-KR" altLang="en-US" dirty="0"/>
              <a:t>의 집적도↑</a:t>
            </a:r>
            <a:r>
              <a:rPr lang="en-US" altLang="ko-KR" dirty="0"/>
              <a:t>,</a:t>
            </a:r>
            <a:r>
              <a:rPr lang="ko-KR" altLang="en-US" dirty="0"/>
              <a:t> 가격 ↓</a:t>
            </a:r>
            <a:endParaRPr lang="en-US" altLang="ko-KR" dirty="0"/>
          </a:p>
          <a:p>
            <a:r>
              <a:rPr lang="ko-KR" altLang="en-US" dirty="0"/>
              <a:t>최근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서버ㆍ데이터</a:t>
            </a:r>
            <a:r>
              <a:rPr lang="ko-KR" altLang="en-US" dirty="0"/>
              <a:t> 센터의 스토리지로 </a:t>
            </a:r>
            <a:r>
              <a:rPr lang="en-US" altLang="ko-KR" dirty="0"/>
              <a:t>NAND Flash memory(SSD)</a:t>
            </a:r>
            <a:r>
              <a:rPr lang="ko-KR" altLang="en-US" dirty="0"/>
              <a:t> 사용 </a:t>
            </a:r>
            <a:endParaRPr lang="en-US" altLang="ko-KR" dirty="0"/>
          </a:p>
          <a:p>
            <a:r>
              <a:rPr lang="en-US" altLang="ko-KR" dirty="0"/>
              <a:t>SSD</a:t>
            </a:r>
            <a:r>
              <a:rPr lang="ko-KR" altLang="en-US" dirty="0"/>
              <a:t>의</a:t>
            </a:r>
            <a:r>
              <a:rPr lang="ko-KR" altLang="en-US" b="1" dirty="0"/>
              <a:t> </a:t>
            </a:r>
            <a:r>
              <a:rPr lang="en-US" altLang="ko-KR" b="1" dirty="0"/>
              <a:t>Performance</a:t>
            </a:r>
            <a:r>
              <a:rPr lang="en-US" altLang="ko-KR" dirty="0"/>
              <a:t>, </a:t>
            </a:r>
            <a:r>
              <a:rPr lang="en-US" altLang="ko-KR" b="1" dirty="0"/>
              <a:t>Reliability</a:t>
            </a:r>
            <a:r>
              <a:rPr lang="en-US" altLang="ko-KR" dirty="0"/>
              <a:t>,  </a:t>
            </a:r>
            <a:r>
              <a:rPr lang="en-US" altLang="ko-KR" b="1" dirty="0"/>
              <a:t>Energy consumption</a:t>
            </a:r>
            <a:r>
              <a:rPr lang="ko-KR" altLang="en-US" dirty="0"/>
              <a:t>이 중요한 </a:t>
            </a:r>
            <a:r>
              <a:rPr lang="en-US" altLang="ko-KR" dirty="0"/>
              <a:t>factor</a:t>
            </a:r>
            <a:r>
              <a:rPr lang="ko-KR" altLang="en-US" dirty="0"/>
              <a:t>가 됨 </a:t>
            </a:r>
            <a:endParaRPr lang="en-US" altLang="ko-KR" dirty="0"/>
          </a:p>
          <a:p>
            <a:r>
              <a:rPr lang="en-US" altLang="ko-KR" dirty="0"/>
              <a:t>FTL(Flash Translation Layer)</a:t>
            </a:r>
            <a:r>
              <a:rPr lang="ko-KR" altLang="en-US" dirty="0"/>
              <a:t> 세부설정으로 성능개선 가능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Introduction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D4E6F-0DA0-4976-9795-1C3E1550C5E2}"/>
              </a:ext>
            </a:extLst>
          </p:cNvPr>
          <p:cNvSpPr txBox="1"/>
          <p:nvPr/>
        </p:nvSpPr>
        <p:spPr>
          <a:xfrm>
            <a:off x="7685605" y="6115213"/>
            <a:ext cx="485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</a:rPr>
              <a:t>Google Datacenter, </a:t>
            </a:r>
          </a:p>
          <a:p>
            <a:r>
              <a:rPr lang="en-US" altLang="ko-KR" sz="900" dirty="0">
                <a:solidFill>
                  <a:schemeClr val="accent1"/>
                </a:solidFill>
              </a:rPr>
              <a:t>https://blog.google/inside-google/infrastructure/how-data-center-security-works/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E91DC272-0468-48A2-97CC-435CF050C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543" y="3787923"/>
            <a:ext cx="3865299" cy="23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7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사각형: 둥근 모서리 308">
            <a:extLst>
              <a:ext uri="{FF2B5EF4-FFF2-40B4-BE49-F238E27FC236}">
                <a16:creationId xmlns:a16="http://schemas.microsoft.com/office/drawing/2014/main" id="{0BFBABC6-FF4D-4ABD-8546-D38AA850173C}"/>
              </a:ext>
            </a:extLst>
          </p:cNvPr>
          <p:cNvSpPr/>
          <p:nvPr/>
        </p:nvSpPr>
        <p:spPr>
          <a:xfrm>
            <a:off x="2791530" y="4217578"/>
            <a:ext cx="3645259" cy="2031325"/>
          </a:xfrm>
          <a:prstGeom prst="roundRect">
            <a:avLst>
              <a:gd name="adj" fmla="val 7274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FTL(Flash Translation Layer):</a:t>
            </a:r>
            <a:r>
              <a:rPr lang="ko-KR" altLang="en-US" dirty="0"/>
              <a:t> </a:t>
            </a:r>
            <a:r>
              <a:rPr lang="en-US" altLang="ko-KR" dirty="0"/>
              <a:t>NAND Flash </a:t>
            </a:r>
            <a:r>
              <a:rPr lang="ko-KR" altLang="en-US" dirty="0"/>
              <a:t>메모리를  관리하는 소프트웨어 계층 </a:t>
            </a:r>
            <a:endParaRPr lang="en-US" altLang="ko-KR" dirty="0"/>
          </a:p>
          <a:p>
            <a:pPr lvl="1"/>
            <a:r>
              <a:rPr lang="en-US" altLang="ko-KR" dirty="0"/>
              <a:t>SSD</a:t>
            </a:r>
            <a:r>
              <a:rPr lang="ko-KR" altLang="en-US" dirty="0"/>
              <a:t> 내부 </a:t>
            </a:r>
            <a:r>
              <a:rPr lang="en-US" altLang="ko-KR" dirty="0"/>
              <a:t>firmware</a:t>
            </a:r>
            <a:r>
              <a:rPr lang="ko-KR" altLang="en-US" dirty="0"/>
              <a:t>로 구현 </a:t>
            </a:r>
            <a:endParaRPr lang="en-US" altLang="ko-KR" dirty="0"/>
          </a:p>
          <a:p>
            <a:r>
              <a:rPr lang="en-US" altLang="ko-KR" dirty="0"/>
              <a:t>FTL </a:t>
            </a:r>
            <a:r>
              <a:rPr lang="ko-KR" altLang="en-US" dirty="0"/>
              <a:t>내 파라미터 최적화를 통해 </a:t>
            </a:r>
            <a:r>
              <a:rPr lang="en-US" altLang="ko-KR" dirty="0"/>
              <a:t>SSD </a:t>
            </a:r>
            <a:r>
              <a:rPr lang="ko-KR" altLang="en-US" dirty="0"/>
              <a:t>성능을 개선 </a:t>
            </a:r>
            <a:endParaRPr lang="en-US" altLang="ko-KR" dirty="0"/>
          </a:p>
          <a:p>
            <a:r>
              <a:rPr lang="ko-KR" altLang="en-US" dirty="0"/>
              <a:t>제조사들은 자세한 </a:t>
            </a:r>
            <a:r>
              <a:rPr lang="en-US" altLang="ko-KR" dirty="0"/>
              <a:t>H/W, S/W Spec</a:t>
            </a:r>
            <a:r>
              <a:rPr lang="ko-KR" altLang="en-US" dirty="0"/>
              <a:t>을 공개하지 않음 </a:t>
            </a:r>
            <a:endParaRPr lang="en-US" altLang="ko-KR" dirty="0"/>
          </a:p>
          <a:p>
            <a:pPr lvl="1"/>
            <a:r>
              <a:rPr lang="ko-KR" altLang="en-US" dirty="0"/>
              <a:t>개선된 </a:t>
            </a:r>
            <a:r>
              <a:rPr lang="en-US" altLang="ko-KR" dirty="0"/>
              <a:t>FTL</a:t>
            </a:r>
            <a:r>
              <a:rPr lang="ko-KR" altLang="en-US" dirty="0"/>
              <a:t>에 대한 성능실험이 불가능 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Introduction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C9B3BB-7E44-4E5E-B720-E293DF212F2D}"/>
              </a:ext>
            </a:extLst>
          </p:cNvPr>
          <p:cNvSpPr/>
          <p:nvPr/>
        </p:nvSpPr>
        <p:spPr>
          <a:xfrm>
            <a:off x="2733750" y="4291374"/>
            <a:ext cx="3645259" cy="2006600"/>
          </a:xfrm>
          <a:prstGeom prst="roundRect">
            <a:avLst>
              <a:gd name="adj" fmla="val 7274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D543C1-C8FE-4993-A106-3897197979FE}"/>
              </a:ext>
            </a:extLst>
          </p:cNvPr>
          <p:cNvSpPr/>
          <p:nvPr/>
        </p:nvSpPr>
        <p:spPr>
          <a:xfrm>
            <a:off x="2733796" y="4461552"/>
            <a:ext cx="115579" cy="41469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787407-D071-49CD-913E-28C188D865B6}"/>
              </a:ext>
            </a:extLst>
          </p:cNvPr>
          <p:cNvSpPr/>
          <p:nvPr/>
        </p:nvSpPr>
        <p:spPr>
          <a:xfrm>
            <a:off x="2733772" y="4951757"/>
            <a:ext cx="115575" cy="726303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BB7E24-2B04-4B69-A871-4AE3554482A2}"/>
              </a:ext>
            </a:extLst>
          </p:cNvPr>
          <p:cNvSpPr/>
          <p:nvPr/>
        </p:nvSpPr>
        <p:spPr>
          <a:xfrm>
            <a:off x="4817115" y="4467394"/>
            <a:ext cx="661344" cy="6313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NAND Flash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297AD3-E84F-451A-8C00-DF760430044C}"/>
              </a:ext>
            </a:extLst>
          </p:cNvPr>
          <p:cNvSpPr/>
          <p:nvPr/>
        </p:nvSpPr>
        <p:spPr>
          <a:xfrm>
            <a:off x="5577343" y="4463060"/>
            <a:ext cx="661344" cy="6313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NAND Flash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63FBB5-F915-448C-A3BF-3AC1E9A8CC32}"/>
              </a:ext>
            </a:extLst>
          </p:cNvPr>
          <p:cNvSpPr/>
          <p:nvPr/>
        </p:nvSpPr>
        <p:spPr>
          <a:xfrm>
            <a:off x="4817851" y="5512529"/>
            <a:ext cx="661344" cy="6313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NAND Flash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0BE893-25A1-43D4-9288-68B0AACD0109}"/>
              </a:ext>
            </a:extLst>
          </p:cNvPr>
          <p:cNvSpPr/>
          <p:nvPr/>
        </p:nvSpPr>
        <p:spPr>
          <a:xfrm>
            <a:off x="5577343" y="5512529"/>
            <a:ext cx="661344" cy="6313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NAND Flash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87D316-A2B6-413A-BAFD-6A8D91A27E9E}"/>
              </a:ext>
            </a:extLst>
          </p:cNvPr>
          <p:cNvSpPr/>
          <p:nvPr/>
        </p:nvSpPr>
        <p:spPr>
          <a:xfrm>
            <a:off x="3256078" y="4463060"/>
            <a:ext cx="700528" cy="31083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DRAM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A0EAFD-FD71-47F6-9006-87598145AB6C}"/>
              </a:ext>
            </a:extLst>
          </p:cNvPr>
          <p:cNvSpPr/>
          <p:nvPr/>
        </p:nvSpPr>
        <p:spPr>
          <a:xfrm rot="16200000">
            <a:off x="3539930" y="4982689"/>
            <a:ext cx="1680825" cy="64171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Memory Interface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6A2F56-9791-405C-8AC5-F13C9CCEF1A2}"/>
              </a:ext>
            </a:extLst>
          </p:cNvPr>
          <p:cNvCxnSpPr>
            <a:cxnSpLocks/>
          </p:cNvCxnSpPr>
          <p:nvPr/>
        </p:nvCxnSpPr>
        <p:spPr>
          <a:xfrm flipH="1" flipV="1">
            <a:off x="4701201" y="5303469"/>
            <a:ext cx="1206814" cy="5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3324051-599F-460D-9944-23625D87EB72}"/>
              </a:ext>
            </a:extLst>
          </p:cNvPr>
          <p:cNvCxnSpPr>
            <a:cxnSpLocks/>
          </p:cNvCxnSpPr>
          <p:nvPr/>
        </p:nvCxnSpPr>
        <p:spPr>
          <a:xfrm flipV="1">
            <a:off x="5269707" y="5098749"/>
            <a:ext cx="0" cy="2204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1B78942-156D-4B7E-8F14-0A6DA4E491C0}"/>
              </a:ext>
            </a:extLst>
          </p:cNvPr>
          <p:cNvCxnSpPr/>
          <p:nvPr/>
        </p:nvCxnSpPr>
        <p:spPr>
          <a:xfrm flipV="1">
            <a:off x="5908015" y="5101674"/>
            <a:ext cx="0" cy="2204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D5BA263-FF70-4DD1-B75A-991BE3FA0B27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148523" y="5314909"/>
            <a:ext cx="0" cy="1976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577ED1-CB01-4D86-ACA0-0A9E1907E334}"/>
              </a:ext>
            </a:extLst>
          </p:cNvPr>
          <p:cNvCxnSpPr>
            <a:cxnSpLocks/>
          </p:cNvCxnSpPr>
          <p:nvPr/>
        </p:nvCxnSpPr>
        <p:spPr>
          <a:xfrm flipV="1">
            <a:off x="5824195" y="5303469"/>
            <a:ext cx="0" cy="2049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E17923-E672-469F-B610-1BD5D2867DAE}"/>
              </a:ext>
            </a:extLst>
          </p:cNvPr>
          <p:cNvSpPr/>
          <p:nvPr/>
        </p:nvSpPr>
        <p:spPr>
          <a:xfrm>
            <a:off x="3255151" y="4881011"/>
            <a:ext cx="701455" cy="81975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Controller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A3FDFD9-6BEB-461C-B788-D09E60127846}"/>
              </a:ext>
            </a:extLst>
          </p:cNvPr>
          <p:cNvCxnSpPr>
            <a:cxnSpLocks/>
          </p:cNvCxnSpPr>
          <p:nvPr/>
        </p:nvCxnSpPr>
        <p:spPr>
          <a:xfrm>
            <a:off x="3956607" y="5267358"/>
            <a:ext cx="102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FF9EC96-DE77-4CB1-87A0-A542FB73CEC9}"/>
              </a:ext>
            </a:extLst>
          </p:cNvPr>
          <p:cNvSpPr/>
          <p:nvPr/>
        </p:nvSpPr>
        <p:spPr>
          <a:xfrm rot="16200000">
            <a:off x="2186824" y="5214593"/>
            <a:ext cx="1680826" cy="18920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Host Interface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75F28316-85CF-4966-AB3A-F6081DE9BC46}"/>
              </a:ext>
            </a:extLst>
          </p:cNvPr>
          <p:cNvCxnSpPr>
            <a:cxnSpLocks/>
          </p:cNvCxnSpPr>
          <p:nvPr/>
        </p:nvCxnSpPr>
        <p:spPr>
          <a:xfrm>
            <a:off x="3126591" y="5262325"/>
            <a:ext cx="1285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82F4A758-6288-4B7A-92F2-7A42BABACFE7}"/>
              </a:ext>
            </a:extLst>
          </p:cNvPr>
          <p:cNvSpPr/>
          <p:nvPr/>
        </p:nvSpPr>
        <p:spPr>
          <a:xfrm rot="16200000">
            <a:off x="3473725" y="5168949"/>
            <a:ext cx="1583109" cy="290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Flash Translation Layer</a:t>
            </a:r>
          </a:p>
        </p:txBody>
      </p: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19AEA51F-8AB8-4BBC-84D4-8580350428B3}"/>
              </a:ext>
            </a:extLst>
          </p:cNvPr>
          <p:cNvCxnSpPr>
            <a:cxnSpLocks/>
            <a:stCxn id="16" idx="2"/>
            <a:endCxn id="41" idx="0"/>
          </p:cNvCxnSpPr>
          <p:nvPr/>
        </p:nvCxnSpPr>
        <p:spPr>
          <a:xfrm flipH="1">
            <a:off x="3605879" y="4773897"/>
            <a:ext cx="463" cy="1071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46A589F3-37C9-402C-B35D-BF777F82E7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10203" y="3277748"/>
            <a:ext cx="707235" cy="3197080"/>
          </a:xfrm>
          <a:prstGeom prst="bentConnector4">
            <a:avLst>
              <a:gd name="adj1" fmla="val -70523"/>
              <a:gd name="adj2" fmla="val 80255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왼쪽 중괄호 246">
            <a:extLst>
              <a:ext uri="{FF2B5EF4-FFF2-40B4-BE49-F238E27FC236}">
                <a16:creationId xmlns:a16="http://schemas.microsoft.com/office/drawing/2014/main" id="{5268417D-A86B-442F-BADC-F40633E16085}"/>
              </a:ext>
            </a:extLst>
          </p:cNvPr>
          <p:cNvSpPr/>
          <p:nvPr/>
        </p:nvSpPr>
        <p:spPr>
          <a:xfrm>
            <a:off x="7462360" y="4271577"/>
            <a:ext cx="375204" cy="191665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839E06E2-9690-4FBB-AAAF-47C1651875A1}"/>
              </a:ext>
            </a:extLst>
          </p:cNvPr>
          <p:cNvSpPr txBox="1"/>
          <p:nvPr/>
        </p:nvSpPr>
        <p:spPr>
          <a:xfrm>
            <a:off x="7793033" y="4210616"/>
            <a:ext cx="4124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Logical-Physical Address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Garbage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Wear-leveling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Page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Error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/>
                </a:solidFill>
              </a:rPr>
              <a:t>Usually saved in ROM</a:t>
            </a: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38AF9069-D4B1-4F67-81B8-23439C34AF37}"/>
              </a:ext>
            </a:extLst>
          </p:cNvPr>
          <p:cNvSpPr/>
          <p:nvPr/>
        </p:nvSpPr>
        <p:spPr>
          <a:xfrm>
            <a:off x="3254140" y="5815860"/>
            <a:ext cx="700528" cy="31083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ROM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A6D246BA-0F51-4698-8D6B-F427559619F7}"/>
              </a:ext>
            </a:extLst>
          </p:cNvPr>
          <p:cNvCxnSpPr>
            <a:cxnSpLocks/>
          </p:cNvCxnSpPr>
          <p:nvPr/>
        </p:nvCxnSpPr>
        <p:spPr>
          <a:xfrm>
            <a:off x="3594100" y="5708650"/>
            <a:ext cx="0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72EC30A5-3B82-430F-929D-B5CB29D247D9}"/>
              </a:ext>
            </a:extLst>
          </p:cNvPr>
          <p:cNvCxnSpPr>
            <a:cxnSpLocks/>
          </p:cNvCxnSpPr>
          <p:nvPr/>
        </p:nvCxnSpPr>
        <p:spPr>
          <a:xfrm>
            <a:off x="2747963" y="4510088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4DC3B77A-A340-4842-A97F-F564F73677A0}"/>
              </a:ext>
            </a:extLst>
          </p:cNvPr>
          <p:cNvCxnSpPr>
            <a:cxnSpLocks/>
          </p:cNvCxnSpPr>
          <p:nvPr/>
        </p:nvCxnSpPr>
        <p:spPr>
          <a:xfrm>
            <a:off x="2748009" y="4554496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A10253C1-EE2F-4FE6-A81F-AD8746667587}"/>
              </a:ext>
            </a:extLst>
          </p:cNvPr>
          <p:cNvCxnSpPr>
            <a:cxnSpLocks/>
          </p:cNvCxnSpPr>
          <p:nvPr/>
        </p:nvCxnSpPr>
        <p:spPr>
          <a:xfrm>
            <a:off x="2747659" y="4605541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7E4F16DC-7215-4C0B-8846-734613FC5015}"/>
              </a:ext>
            </a:extLst>
          </p:cNvPr>
          <p:cNvCxnSpPr>
            <a:cxnSpLocks/>
          </p:cNvCxnSpPr>
          <p:nvPr/>
        </p:nvCxnSpPr>
        <p:spPr>
          <a:xfrm>
            <a:off x="2747705" y="4649949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2660B36E-F708-4891-9DBA-EE92BB4933EF}"/>
              </a:ext>
            </a:extLst>
          </p:cNvPr>
          <p:cNvCxnSpPr>
            <a:cxnSpLocks/>
          </p:cNvCxnSpPr>
          <p:nvPr/>
        </p:nvCxnSpPr>
        <p:spPr>
          <a:xfrm>
            <a:off x="2747705" y="4699994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B5852838-E899-4C92-AAA8-1A9DBA460A6C}"/>
              </a:ext>
            </a:extLst>
          </p:cNvPr>
          <p:cNvCxnSpPr>
            <a:cxnSpLocks/>
          </p:cNvCxnSpPr>
          <p:nvPr/>
        </p:nvCxnSpPr>
        <p:spPr>
          <a:xfrm>
            <a:off x="2747751" y="4744402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01B0EA5C-43C5-4D33-8334-E79DD46A3E8A}"/>
              </a:ext>
            </a:extLst>
          </p:cNvPr>
          <p:cNvCxnSpPr>
            <a:cxnSpLocks/>
          </p:cNvCxnSpPr>
          <p:nvPr/>
        </p:nvCxnSpPr>
        <p:spPr>
          <a:xfrm>
            <a:off x="2747705" y="4785719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5F89146F-C9E1-4853-B349-46411C35D422}"/>
              </a:ext>
            </a:extLst>
          </p:cNvPr>
          <p:cNvCxnSpPr>
            <a:cxnSpLocks/>
          </p:cNvCxnSpPr>
          <p:nvPr/>
        </p:nvCxnSpPr>
        <p:spPr>
          <a:xfrm>
            <a:off x="2747751" y="4830127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7CAC160E-F39A-4CE4-800D-DEE27A7A6090}"/>
              </a:ext>
            </a:extLst>
          </p:cNvPr>
          <p:cNvCxnSpPr>
            <a:cxnSpLocks/>
          </p:cNvCxnSpPr>
          <p:nvPr/>
        </p:nvCxnSpPr>
        <p:spPr>
          <a:xfrm>
            <a:off x="2747939" y="4998927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3C36D432-1E67-4C01-A7A8-EF6C5BD9F579}"/>
              </a:ext>
            </a:extLst>
          </p:cNvPr>
          <p:cNvCxnSpPr>
            <a:cxnSpLocks/>
          </p:cNvCxnSpPr>
          <p:nvPr/>
        </p:nvCxnSpPr>
        <p:spPr>
          <a:xfrm>
            <a:off x="2747985" y="5043335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67EAB90C-CAB0-46D5-A2F2-BAA1AFDA92DF}"/>
              </a:ext>
            </a:extLst>
          </p:cNvPr>
          <p:cNvCxnSpPr>
            <a:cxnSpLocks/>
          </p:cNvCxnSpPr>
          <p:nvPr/>
        </p:nvCxnSpPr>
        <p:spPr>
          <a:xfrm>
            <a:off x="2747635" y="5094380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>
            <a:extLst>
              <a:ext uri="{FF2B5EF4-FFF2-40B4-BE49-F238E27FC236}">
                <a16:creationId xmlns:a16="http://schemas.microsoft.com/office/drawing/2014/main" id="{A0018B6E-575D-4506-A2E5-7A472FD6F738}"/>
              </a:ext>
            </a:extLst>
          </p:cNvPr>
          <p:cNvCxnSpPr>
            <a:cxnSpLocks/>
          </p:cNvCxnSpPr>
          <p:nvPr/>
        </p:nvCxnSpPr>
        <p:spPr>
          <a:xfrm>
            <a:off x="2747681" y="5138788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B40CFC62-9B8E-421C-B786-DDEAC503DC87}"/>
              </a:ext>
            </a:extLst>
          </p:cNvPr>
          <p:cNvCxnSpPr>
            <a:cxnSpLocks/>
          </p:cNvCxnSpPr>
          <p:nvPr/>
        </p:nvCxnSpPr>
        <p:spPr>
          <a:xfrm>
            <a:off x="2747681" y="5188833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821D8A3D-A301-48E5-BB4F-6AAABC73D51A}"/>
              </a:ext>
            </a:extLst>
          </p:cNvPr>
          <p:cNvCxnSpPr>
            <a:cxnSpLocks/>
          </p:cNvCxnSpPr>
          <p:nvPr/>
        </p:nvCxnSpPr>
        <p:spPr>
          <a:xfrm>
            <a:off x="2747727" y="5233241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F1BA8A52-09DA-4C55-BAC0-2836BA2B8E7B}"/>
              </a:ext>
            </a:extLst>
          </p:cNvPr>
          <p:cNvCxnSpPr>
            <a:cxnSpLocks/>
          </p:cNvCxnSpPr>
          <p:nvPr/>
        </p:nvCxnSpPr>
        <p:spPr>
          <a:xfrm>
            <a:off x="2747681" y="5274558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5C3380F6-2F1B-4415-BC25-63B9B80229E8}"/>
              </a:ext>
            </a:extLst>
          </p:cNvPr>
          <p:cNvCxnSpPr>
            <a:cxnSpLocks/>
          </p:cNvCxnSpPr>
          <p:nvPr/>
        </p:nvCxnSpPr>
        <p:spPr>
          <a:xfrm>
            <a:off x="2747727" y="5318966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ACADA81B-8065-47DD-831F-1362E6C3BE41}"/>
              </a:ext>
            </a:extLst>
          </p:cNvPr>
          <p:cNvCxnSpPr>
            <a:cxnSpLocks/>
          </p:cNvCxnSpPr>
          <p:nvPr/>
        </p:nvCxnSpPr>
        <p:spPr>
          <a:xfrm>
            <a:off x="2747635" y="5361080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3A9A8B90-2A81-4D2A-BB00-82F8C94A2698}"/>
              </a:ext>
            </a:extLst>
          </p:cNvPr>
          <p:cNvCxnSpPr>
            <a:cxnSpLocks/>
          </p:cNvCxnSpPr>
          <p:nvPr/>
        </p:nvCxnSpPr>
        <p:spPr>
          <a:xfrm>
            <a:off x="2747681" y="5405488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>
            <a:extLst>
              <a:ext uri="{FF2B5EF4-FFF2-40B4-BE49-F238E27FC236}">
                <a16:creationId xmlns:a16="http://schemas.microsoft.com/office/drawing/2014/main" id="{78332142-3964-40C6-AC0F-9AB32E3293B3}"/>
              </a:ext>
            </a:extLst>
          </p:cNvPr>
          <p:cNvCxnSpPr>
            <a:cxnSpLocks/>
          </p:cNvCxnSpPr>
          <p:nvPr/>
        </p:nvCxnSpPr>
        <p:spPr>
          <a:xfrm>
            <a:off x="2747681" y="5455533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>
            <a:extLst>
              <a:ext uri="{FF2B5EF4-FFF2-40B4-BE49-F238E27FC236}">
                <a16:creationId xmlns:a16="http://schemas.microsoft.com/office/drawing/2014/main" id="{20C6598C-BB4E-49C0-8C7D-4AB990F544B7}"/>
              </a:ext>
            </a:extLst>
          </p:cNvPr>
          <p:cNvCxnSpPr>
            <a:cxnSpLocks/>
          </p:cNvCxnSpPr>
          <p:nvPr/>
        </p:nvCxnSpPr>
        <p:spPr>
          <a:xfrm>
            <a:off x="2747727" y="5499941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0EFAD8FF-BFB5-4EA7-9758-D20696A0F2E7}"/>
              </a:ext>
            </a:extLst>
          </p:cNvPr>
          <p:cNvCxnSpPr>
            <a:cxnSpLocks/>
          </p:cNvCxnSpPr>
          <p:nvPr/>
        </p:nvCxnSpPr>
        <p:spPr>
          <a:xfrm>
            <a:off x="2747681" y="5541258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>
            <a:extLst>
              <a:ext uri="{FF2B5EF4-FFF2-40B4-BE49-F238E27FC236}">
                <a16:creationId xmlns:a16="http://schemas.microsoft.com/office/drawing/2014/main" id="{3BAB4DF1-0892-4EB8-ADE2-997378BA4077}"/>
              </a:ext>
            </a:extLst>
          </p:cNvPr>
          <p:cNvCxnSpPr>
            <a:cxnSpLocks/>
          </p:cNvCxnSpPr>
          <p:nvPr/>
        </p:nvCxnSpPr>
        <p:spPr>
          <a:xfrm>
            <a:off x="2747727" y="5585666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35F10AE0-6E78-47AA-93BA-C0B1C18B023C}"/>
              </a:ext>
            </a:extLst>
          </p:cNvPr>
          <p:cNvCxnSpPr>
            <a:cxnSpLocks/>
          </p:cNvCxnSpPr>
          <p:nvPr/>
        </p:nvCxnSpPr>
        <p:spPr>
          <a:xfrm>
            <a:off x="2747727" y="5633291"/>
            <a:ext cx="87791" cy="1000"/>
          </a:xfrm>
          <a:prstGeom prst="line">
            <a:avLst/>
          </a:prstGeom>
          <a:ln w="28575">
            <a:solidFill>
              <a:srgbClr val="F2B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65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NAND Flash </a:t>
            </a:r>
            <a:r>
              <a:rPr lang="ko-KR" altLang="en-US" dirty="0"/>
              <a:t>기반 </a:t>
            </a:r>
            <a:r>
              <a:rPr lang="en-US" altLang="ko-KR" dirty="0"/>
              <a:t>SSD</a:t>
            </a:r>
            <a:r>
              <a:rPr lang="ko-KR" altLang="en-US" dirty="0"/>
              <a:t>의 성능개선을 위해 사용한 </a:t>
            </a:r>
            <a:r>
              <a:rPr lang="en-US" altLang="ko-KR" dirty="0"/>
              <a:t>Simulator</a:t>
            </a:r>
            <a:r>
              <a:rPr lang="ko-KR" altLang="en-US" dirty="0"/>
              <a:t>가 등장</a:t>
            </a:r>
            <a:endParaRPr lang="en-US" altLang="ko-KR" dirty="0"/>
          </a:p>
          <a:p>
            <a:r>
              <a:rPr lang="ko-KR" altLang="en-US" dirty="0"/>
              <a:t>실제 </a:t>
            </a:r>
            <a:r>
              <a:rPr lang="en-US" altLang="ko-KR" dirty="0"/>
              <a:t>Device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성능 근사치를 사용하여 </a:t>
            </a:r>
            <a:r>
              <a:rPr lang="en-US" altLang="ko-KR" dirty="0"/>
              <a:t>SSD </a:t>
            </a:r>
            <a:r>
              <a:rPr lang="ko-KR" altLang="en-US" dirty="0"/>
              <a:t>구조를 소프트웨어로 추상화 </a:t>
            </a:r>
            <a:endParaRPr lang="en-US" altLang="ko-KR" dirty="0"/>
          </a:p>
          <a:p>
            <a:r>
              <a:rPr lang="en-US" altLang="ko-KR" dirty="0"/>
              <a:t>SSD </a:t>
            </a:r>
            <a:r>
              <a:rPr lang="ko-KR" altLang="en-US" dirty="0"/>
              <a:t>제작 전 검증실험</a:t>
            </a:r>
            <a:r>
              <a:rPr lang="en-US" altLang="ko-KR" dirty="0"/>
              <a:t>, </a:t>
            </a:r>
            <a:r>
              <a:rPr lang="ko-KR" altLang="en-US" dirty="0"/>
              <a:t>성능측정 가능 </a:t>
            </a:r>
            <a:endParaRPr lang="en-US" altLang="ko-KR" dirty="0"/>
          </a:p>
          <a:p>
            <a:pPr lvl="1"/>
            <a:r>
              <a:rPr lang="en-US" altLang="ko-KR" dirty="0" err="1"/>
              <a:t>DiskSim</a:t>
            </a:r>
            <a:r>
              <a:rPr lang="en-US" altLang="ko-KR" dirty="0"/>
              <a:t> SSD Extension (Alireza. 2009) </a:t>
            </a:r>
          </a:p>
          <a:p>
            <a:pPr lvl="1"/>
            <a:r>
              <a:rPr lang="en-US" altLang="ko-KR" dirty="0" err="1"/>
              <a:t>FlashSim</a:t>
            </a:r>
            <a:r>
              <a:rPr lang="en-US" altLang="ko-KR" dirty="0"/>
              <a:t> (Kim et al. 2009)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Related</a:t>
            </a:r>
            <a:r>
              <a:rPr lang="ko-KR" altLang="en-US" dirty="0">
                <a:latin typeface="+mn-ea"/>
                <a:ea typeface="+mn-ea"/>
                <a:cs typeface="lato"/>
              </a:rPr>
              <a:t> </a:t>
            </a:r>
            <a:r>
              <a:rPr lang="en-US" altLang="ko-KR" dirty="0">
                <a:latin typeface="+mn-ea"/>
                <a:ea typeface="+mn-ea"/>
                <a:cs typeface="lato"/>
              </a:rPr>
              <a:t>work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9CE0C9-74AC-44FC-B5D1-34E6B0A6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4" y="2834720"/>
            <a:ext cx="4314825" cy="29889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2616D1-6303-4F5A-A81D-5952507C133A}"/>
              </a:ext>
            </a:extLst>
          </p:cNvPr>
          <p:cNvSpPr txBox="1"/>
          <p:nvPr/>
        </p:nvSpPr>
        <p:spPr>
          <a:xfrm>
            <a:off x="6153340" y="5884678"/>
            <a:ext cx="60102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Hardware diagram for the SSD Simulator, Y. Kim, B. </a:t>
            </a:r>
            <a:r>
              <a:rPr lang="en-US" altLang="ko-KR" sz="1100" dirty="0" err="1">
                <a:solidFill>
                  <a:schemeClr val="accent1"/>
                </a:solidFill>
              </a:rPr>
              <a:t>Tauras</a:t>
            </a:r>
            <a:r>
              <a:rPr lang="en-US" altLang="ko-KR" sz="1100" dirty="0">
                <a:solidFill>
                  <a:schemeClr val="accent1"/>
                </a:solidFill>
              </a:rPr>
              <a:t>, A. Gupta and B. </a:t>
            </a:r>
            <a:r>
              <a:rPr lang="en-US" altLang="ko-KR" sz="1100" dirty="0" err="1">
                <a:solidFill>
                  <a:schemeClr val="accent1"/>
                </a:solidFill>
              </a:rPr>
              <a:t>Urgaonkar</a:t>
            </a:r>
            <a:r>
              <a:rPr lang="en-US" altLang="ko-KR" sz="1100" dirty="0">
                <a:solidFill>
                  <a:schemeClr val="accent1"/>
                </a:solidFill>
              </a:rPr>
              <a:t>, "</a:t>
            </a:r>
            <a:r>
              <a:rPr lang="en-US" altLang="ko-KR" sz="1100" dirty="0" err="1">
                <a:solidFill>
                  <a:schemeClr val="accent1"/>
                </a:solidFill>
              </a:rPr>
              <a:t>FlashSim</a:t>
            </a:r>
            <a:r>
              <a:rPr lang="en-US" altLang="ko-KR" sz="1100" dirty="0">
                <a:solidFill>
                  <a:schemeClr val="accent1"/>
                </a:solidFill>
              </a:rPr>
              <a:t>: A Simulator for NAND Flash-Based Solid-State Drives," 2009 First International Conference on Advances in System Simulation, 2009.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96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/>
              <a:t>기존 </a:t>
            </a:r>
            <a:r>
              <a:rPr lang="en-US" altLang="ko-KR" sz="2400" dirty="0"/>
              <a:t>Simulator</a:t>
            </a:r>
            <a:r>
              <a:rPr lang="ko-KR" altLang="en-US" sz="2400" dirty="0"/>
              <a:t>는 </a:t>
            </a:r>
            <a:r>
              <a:rPr lang="en-US" altLang="ko-KR" sz="2400" dirty="0"/>
              <a:t>NAND Flash</a:t>
            </a:r>
            <a:r>
              <a:rPr lang="ko-KR" altLang="en-US" sz="2400" dirty="0"/>
              <a:t> 내부적인 성능 다양성을 반영하지 않음</a:t>
            </a:r>
            <a:endParaRPr lang="en-US" altLang="ko-KR" dirty="0"/>
          </a:p>
          <a:p>
            <a:r>
              <a:rPr lang="en-US" altLang="ko-KR" dirty="0"/>
              <a:t>Multi die, Multi plane </a:t>
            </a:r>
            <a:r>
              <a:rPr lang="ko-KR" altLang="en-US" dirty="0"/>
              <a:t>등 </a:t>
            </a:r>
            <a:r>
              <a:rPr lang="en-US" altLang="ko-KR" dirty="0"/>
              <a:t>NAND Flash </a:t>
            </a:r>
            <a:r>
              <a:rPr lang="ko-KR" altLang="en-US" dirty="0"/>
              <a:t>내부</a:t>
            </a:r>
            <a:r>
              <a:rPr lang="en-US" altLang="ko-KR" dirty="0"/>
              <a:t> </a:t>
            </a:r>
            <a:r>
              <a:rPr lang="ko-KR" altLang="en-US" dirty="0"/>
              <a:t>동작모드에 대한 성능변동 미지원 </a:t>
            </a:r>
            <a:endParaRPr lang="en-US" altLang="ko-KR" dirty="0"/>
          </a:p>
          <a:p>
            <a:r>
              <a:rPr lang="en-US" altLang="ko-KR" dirty="0"/>
              <a:t>Low-Level latency(NAND Operation)</a:t>
            </a:r>
            <a:r>
              <a:rPr lang="ko-KR" altLang="en-US" dirty="0"/>
              <a:t>를 반영하지 않음</a:t>
            </a:r>
            <a:endParaRPr lang="en-US" altLang="ko-KR" dirty="0"/>
          </a:p>
          <a:p>
            <a:r>
              <a:rPr lang="en-US" altLang="ko-KR" dirty="0"/>
              <a:t>H/W system </a:t>
            </a:r>
            <a:r>
              <a:rPr lang="ko-KR" altLang="en-US" dirty="0"/>
              <a:t>개발자들이 예상하지 못한 성능개선 요소를 지나칠 수 있음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Problem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7F4888-8FD4-4F7E-9D89-DBE2E06A6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7"/>
          <a:stretch/>
        </p:blipFill>
        <p:spPr>
          <a:xfrm>
            <a:off x="6491288" y="4351497"/>
            <a:ext cx="5544605" cy="20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Microarchitecture-Aware Simulator : </a:t>
            </a:r>
            <a:r>
              <a:rPr lang="en-US" altLang="ko-KR" sz="2400" dirty="0" err="1"/>
              <a:t>NANDFlashSim</a:t>
            </a:r>
            <a:r>
              <a:rPr lang="en-US" altLang="ko-KR" sz="2400" dirty="0"/>
              <a:t> </a:t>
            </a:r>
            <a:r>
              <a:rPr lang="ko-KR" altLang="en-US" sz="2400" dirty="0"/>
              <a:t>제안</a:t>
            </a:r>
            <a:endParaRPr lang="en-US" altLang="ko-KR" sz="2400" dirty="0"/>
          </a:p>
          <a:p>
            <a:r>
              <a:rPr lang="en-US" altLang="ko-KR" dirty="0"/>
              <a:t>NAND Flash Microarchitecture</a:t>
            </a:r>
            <a:r>
              <a:rPr lang="ko-KR" altLang="en-US" dirty="0"/>
              <a:t> </a:t>
            </a:r>
            <a:r>
              <a:rPr lang="en-US" altLang="ko-KR" dirty="0"/>
              <a:t>Level</a:t>
            </a:r>
            <a:r>
              <a:rPr lang="ko-KR" altLang="en-US" dirty="0"/>
              <a:t> 세부설정 지원</a:t>
            </a:r>
            <a:endParaRPr lang="en-US" altLang="ko-KR" dirty="0"/>
          </a:p>
          <a:p>
            <a:r>
              <a:rPr lang="en-US" altLang="ko-KR" sz="2400" dirty="0"/>
              <a:t>Interleave, Internal Data Move, Cache mode </a:t>
            </a:r>
            <a:r>
              <a:rPr lang="ko-KR" altLang="en-US" sz="2400" dirty="0"/>
              <a:t>지원 </a:t>
            </a:r>
            <a:endParaRPr lang="en-US" altLang="ko-KR" dirty="0"/>
          </a:p>
          <a:p>
            <a:r>
              <a:rPr lang="en-US" altLang="ko-KR" sz="2400" dirty="0"/>
              <a:t>Latency-aware</a:t>
            </a:r>
          </a:p>
          <a:p>
            <a:pPr lvl="1"/>
            <a:r>
              <a:rPr lang="ko-KR" altLang="en-US" dirty="0"/>
              <a:t>내부 </a:t>
            </a:r>
            <a:r>
              <a:rPr lang="en-US" altLang="ko-KR" dirty="0"/>
              <a:t>NAND Operation</a:t>
            </a:r>
            <a:r>
              <a:rPr lang="ko-KR" altLang="en-US" dirty="0"/>
              <a:t>에 대한 </a:t>
            </a:r>
            <a:r>
              <a:rPr lang="en-US" altLang="ko-KR" dirty="0"/>
              <a:t>Latency </a:t>
            </a:r>
            <a:r>
              <a:rPr lang="ko-KR" altLang="en-US" dirty="0"/>
              <a:t>반영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Solution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D77D80-B265-4D90-BEC5-121BF64818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99"/>
          <a:stretch/>
        </p:blipFill>
        <p:spPr>
          <a:xfrm>
            <a:off x="6619010" y="3935049"/>
            <a:ext cx="5544605" cy="23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1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14120055-ABAF-4CEA-868C-31724D161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06" y="3904238"/>
            <a:ext cx="3019405" cy="2021324"/>
          </a:xfrm>
          <a:prstGeom prst="rect">
            <a:avLst/>
          </a:prstGeom>
        </p:spPr>
      </p:pic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6AE4CE9-8406-47D8-8B7B-BBF2CE7C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NAND Flash Architecture</a:t>
            </a:r>
            <a:r>
              <a:rPr lang="ko-KR" altLang="en-US" dirty="0"/>
              <a:t> </a:t>
            </a:r>
            <a:r>
              <a:rPr lang="en-US" altLang="ko-KR" dirty="0"/>
              <a:t>S/W </a:t>
            </a:r>
            <a:r>
              <a:rPr lang="ko-KR" altLang="en-US" dirty="0"/>
              <a:t>추상화 </a:t>
            </a:r>
            <a:endParaRPr lang="en-US" altLang="ko-KR" dirty="0"/>
          </a:p>
          <a:p>
            <a:r>
              <a:rPr lang="en-US" altLang="ko-KR" dirty="0"/>
              <a:t>NAND, Register</a:t>
            </a:r>
            <a:r>
              <a:rPr lang="ko-KR" altLang="en-US" dirty="0"/>
              <a:t>간 데이터 이동에 대한 </a:t>
            </a:r>
            <a:r>
              <a:rPr lang="en-US" altLang="ko-KR" dirty="0"/>
              <a:t>Latency </a:t>
            </a:r>
            <a:r>
              <a:rPr lang="ko-KR" altLang="en-US" dirty="0"/>
              <a:t>반영</a:t>
            </a:r>
            <a:endParaRPr lang="en-US" altLang="ko-KR" dirty="0"/>
          </a:p>
          <a:p>
            <a:r>
              <a:rPr lang="en-US" altLang="ko-KR" dirty="0"/>
              <a:t>Plane </a:t>
            </a:r>
            <a:r>
              <a:rPr lang="ko-KR" altLang="en-US" dirty="0"/>
              <a:t>당 </a:t>
            </a:r>
            <a:r>
              <a:rPr lang="en-US" altLang="ko-KR" dirty="0"/>
              <a:t>Block </a:t>
            </a:r>
            <a:r>
              <a:rPr lang="ko-KR" altLang="en-US" dirty="0"/>
              <a:t>개수</a:t>
            </a:r>
            <a:r>
              <a:rPr lang="en-US" altLang="ko-KR" dirty="0"/>
              <a:t>, Block </a:t>
            </a:r>
            <a:r>
              <a:rPr lang="ko-KR" altLang="en-US" dirty="0"/>
              <a:t>당</a:t>
            </a:r>
            <a:r>
              <a:rPr lang="en-US" altLang="ko-KR" dirty="0"/>
              <a:t> Page</a:t>
            </a:r>
            <a:r>
              <a:rPr lang="ko-KR" altLang="en-US" dirty="0"/>
              <a:t>수 조절가능 </a:t>
            </a:r>
            <a:endParaRPr lang="en-US" altLang="ko-KR" dirty="0"/>
          </a:p>
          <a:p>
            <a:r>
              <a:rPr lang="en-US" altLang="ko-KR" sz="2400" dirty="0"/>
              <a:t>Flash Type </a:t>
            </a:r>
            <a:r>
              <a:rPr lang="ko-KR" altLang="en-US" sz="2400" dirty="0"/>
              <a:t>지정가능</a:t>
            </a:r>
            <a:r>
              <a:rPr lang="en-US" altLang="ko-KR" sz="2400" dirty="0"/>
              <a:t>(SLC, MLC, TLC, QLC)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lato"/>
              </a:rPr>
              <a:t>NAND Flash Microarchitecture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C83A2C-4663-4055-A08D-1CCB95508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395" y="3813219"/>
            <a:ext cx="6393865" cy="245618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8DEB48-7E32-4486-A8EE-E1C65442B096}"/>
              </a:ext>
            </a:extLst>
          </p:cNvPr>
          <p:cNvCxnSpPr>
            <a:cxnSpLocks/>
          </p:cNvCxnSpPr>
          <p:nvPr/>
        </p:nvCxnSpPr>
        <p:spPr>
          <a:xfrm>
            <a:off x="9096851" y="3130179"/>
            <a:ext cx="571024" cy="1012549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D594CF-A477-42BF-BE0D-E502D03995C6}"/>
              </a:ext>
            </a:extLst>
          </p:cNvPr>
          <p:cNvSpPr/>
          <p:nvPr/>
        </p:nvSpPr>
        <p:spPr>
          <a:xfrm>
            <a:off x="9667875" y="4142728"/>
            <a:ext cx="114300" cy="1047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5DED7FD-5126-4E92-89D5-AE738109D1D5}"/>
              </a:ext>
            </a:extLst>
          </p:cNvPr>
          <p:cNvCxnSpPr>
            <a:cxnSpLocks/>
          </p:cNvCxnSpPr>
          <p:nvPr/>
        </p:nvCxnSpPr>
        <p:spPr>
          <a:xfrm flipH="1">
            <a:off x="9782176" y="3138051"/>
            <a:ext cx="456722" cy="1003096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47AED61-7EB4-4AF3-82E0-48791D5D3D2C}"/>
              </a:ext>
            </a:extLst>
          </p:cNvPr>
          <p:cNvGrpSpPr/>
          <p:nvPr/>
        </p:nvGrpSpPr>
        <p:grpSpPr>
          <a:xfrm>
            <a:off x="9096851" y="2079541"/>
            <a:ext cx="1142047" cy="1008153"/>
            <a:chOff x="9096851" y="1602344"/>
            <a:chExt cx="1142047" cy="100815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3C59224-01B9-4653-8C89-D4DE1315AF67}"/>
                </a:ext>
              </a:extLst>
            </p:cNvPr>
            <p:cNvSpPr/>
            <p:nvPr/>
          </p:nvSpPr>
          <p:spPr>
            <a:xfrm>
              <a:off x="9096851" y="1602344"/>
              <a:ext cx="1142047" cy="1008153"/>
            </a:xfrm>
            <a:prstGeom prst="rect">
              <a:avLst/>
            </a:prstGeom>
            <a:solidFill>
              <a:srgbClr val="AFB782"/>
            </a:solidFill>
            <a:ln w="2857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8787B4-CF3E-4807-B6C4-721BC80E7C7C}"/>
                </a:ext>
              </a:extLst>
            </p:cNvPr>
            <p:cNvSpPr/>
            <p:nvPr/>
          </p:nvSpPr>
          <p:spPr>
            <a:xfrm>
              <a:off x="9158762" y="1702374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0ED017-2159-43D6-A305-AF4FD8F49EE0}"/>
                </a:ext>
              </a:extLst>
            </p:cNvPr>
            <p:cNvSpPr/>
            <p:nvPr/>
          </p:nvSpPr>
          <p:spPr>
            <a:xfrm>
              <a:off x="9158762" y="1975750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037489-E880-4DB1-8E7B-65F38D466636}"/>
                </a:ext>
              </a:extLst>
            </p:cNvPr>
            <p:cNvSpPr/>
            <p:nvPr/>
          </p:nvSpPr>
          <p:spPr>
            <a:xfrm>
              <a:off x="9158761" y="2256984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09892E7-C42C-4CCF-8322-82F52071B578}"/>
                </a:ext>
              </a:extLst>
            </p:cNvPr>
            <p:cNvSpPr/>
            <p:nvPr/>
          </p:nvSpPr>
          <p:spPr>
            <a:xfrm>
              <a:off x="9691684" y="1702374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569C858-5A58-464D-AA35-5F7248388E9A}"/>
                </a:ext>
              </a:extLst>
            </p:cNvPr>
            <p:cNvSpPr/>
            <p:nvPr/>
          </p:nvSpPr>
          <p:spPr>
            <a:xfrm>
              <a:off x="9691683" y="1977814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D73D91A-5D01-4520-8F07-4C0A8762861F}"/>
                </a:ext>
              </a:extLst>
            </p:cNvPr>
            <p:cNvSpPr/>
            <p:nvPr/>
          </p:nvSpPr>
          <p:spPr>
            <a:xfrm>
              <a:off x="9691683" y="2259282"/>
              <a:ext cx="499587" cy="22508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4657366-BB33-48EF-8416-5D64A6806462}"/>
              </a:ext>
            </a:extLst>
          </p:cNvPr>
          <p:cNvCxnSpPr>
            <a:cxnSpLocks/>
          </p:cNvCxnSpPr>
          <p:nvPr/>
        </p:nvCxnSpPr>
        <p:spPr>
          <a:xfrm flipH="1">
            <a:off x="9158761" y="1752320"/>
            <a:ext cx="369434" cy="3746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1396684-C4FB-4E2A-8D0F-325176C5CB11}"/>
              </a:ext>
            </a:extLst>
          </p:cNvPr>
          <p:cNvSpPr txBox="1"/>
          <p:nvPr/>
        </p:nvSpPr>
        <p:spPr>
          <a:xfrm>
            <a:off x="9466067" y="153980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Block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D01E046-5053-4CBB-A1BE-83DC40766983}"/>
              </a:ext>
            </a:extLst>
          </p:cNvPr>
          <p:cNvCxnSpPr>
            <a:cxnSpLocks/>
          </p:cNvCxnSpPr>
          <p:nvPr/>
        </p:nvCxnSpPr>
        <p:spPr>
          <a:xfrm flipH="1">
            <a:off x="10077995" y="1890635"/>
            <a:ext cx="369434" cy="37465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6F2980A-FAEE-4FF4-AF8D-BB49EDEDFFF4}"/>
              </a:ext>
            </a:extLst>
          </p:cNvPr>
          <p:cNvSpPr txBox="1"/>
          <p:nvPr/>
        </p:nvSpPr>
        <p:spPr>
          <a:xfrm>
            <a:off x="10345778" y="1666048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Page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FF5B4E7-AC85-476B-83AF-C47563538ECD}"/>
              </a:ext>
            </a:extLst>
          </p:cNvPr>
          <p:cNvCxnSpPr>
            <a:cxnSpLocks/>
          </p:cNvCxnSpPr>
          <p:nvPr/>
        </p:nvCxnSpPr>
        <p:spPr>
          <a:xfrm>
            <a:off x="3778250" y="5192734"/>
            <a:ext cx="2306320" cy="642674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12C229C-8208-4A7E-B303-122A6A9262FF}"/>
              </a:ext>
            </a:extLst>
          </p:cNvPr>
          <p:cNvCxnSpPr>
            <a:cxnSpLocks/>
          </p:cNvCxnSpPr>
          <p:nvPr/>
        </p:nvCxnSpPr>
        <p:spPr>
          <a:xfrm flipV="1">
            <a:off x="3789680" y="3827123"/>
            <a:ext cx="2306320" cy="813263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D4ED9BF-076A-4118-BEA6-F5AC5BB71C11}"/>
              </a:ext>
            </a:extLst>
          </p:cNvPr>
          <p:cNvSpPr txBox="1"/>
          <p:nvPr/>
        </p:nvSpPr>
        <p:spPr>
          <a:xfrm>
            <a:off x="629707" y="5912132"/>
            <a:ext cx="49138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50" b="0" i="0" u="none" strike="noStrike" dirty="0" err="1">
                <a:solidFill>
                  <a:schemeClr val="accent1"/>
                </a:solidFill>
                <a:effectLst/>
                <a:latin typeface="Noto Sans"/>
              </a:rPr>
              <a:t>SamSung</a:t>
            </a:r>
            <a:r>
              <a:rPr lang="en-US" altLang="ko-KR" sz="1050" b="0" i="0" u="none" strike="noStrike" dirty="0">
                <a:solidFill>
                  <a:schemeClr val="accent1"/>
                </a:solidFill>
                <a:effectLst/>
                <a:latin typeface="Noto Sans"/>
              </a:rPr>
              <a:t> Evo 840, http://www.storagereview.com/samsung_ssd_840_pro_review</a:t>
            </a:r>
            <a:endParaRPr lang="en-US" altLang="ko-KR" sz="1050" b="0" i="0" dirty="0">
              <a:solidFill>
                <a:schemeClr val="accent1"/>
              </a:solidFill>
              <a:effectLst/>
              <a:latin typeface="Noto San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2E398D5-3B32-45AD-8689-11DBE3EE5FF6}"/>
              </a:ext>
            </a:extLst>
          </p:cNvPr>
          <p:cNvSpPr/>
          <p:nvPr/>
        </p:nvSpPr>
        <p:spPr>
          <a:xfrm rot="5400000">
            <a:off x="3279826" y="4694310"/>
            <a:ext cx="552348" cy="444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72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83CB17014394C448B3AB0C2C5ED6134" ma:contentTypeVersion="9" ma:contentTypeDescription="새 문서를 만듭니다." ma:contentTypeScope="" ma:versionID="bb946ca5942fc1299d0d31ef91a0bb5d">
  <xsd:schema xmlns:xsd="http://www.w3.org/2001/XMLSchema" xmlns:xs="http://www.w3.org/2001/XMLSchema" xmlns:p="http://schemas.microsoft.com/office/2006/metadata/properties" xmlns:ns3="a279a19e-b71b-4b9f-be5c-b95113f40ee8" targetNamespace="http://schemas.microsoft.com/office/2006/metadata/properties" ma:root="true" ma:fieldsID="057659a94995825e3132201e02a2ad7f" ns3:_="">
    <xsd:import namespace="a279a19e-b71b-4b9f-be5c-b95113f40e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79a19e-b71b-4b9f-be5c-b95113f40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D3166F-EEEA-4DF1-8B39-CC48752E9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79a19e-b71b-4b9f-be5c-b95113f40e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527749-1ED2-43AD-848C-165A01F78D4B}">
  <ds:schemaRefs>
    <ds:schemaRef ds:uri="http://www.w3.org/XML/1998/namespace"/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a279a19e-b71b-4b9f-be5c-b95113f40ee8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EF8CD8C-6455-41C5-9D0C-28F24B785E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1737</Words>
  <Application>Microsoft Office PowerPoint</Application>
  <PresentationFormat>와이드스크린</PresentationFormat>
  <Paragraphs>384</Paragraphs>
  <Slides>33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lato</vt:lpstr>
      <vt:lpstr>Wingdings</vt:lpstr>
      <vt:lpstr>맑은 고딕</vt:lpstr>
      <vt:lpstr>Noto Sans</vt:lpstr>
      <vt:lpstr>Arial</vt:lpstr>
      <vt:lpstr>roboto</vt:lpstr>
      <vt:lpstr>Office 테마</vt:lpstr>
      <vt:lpstr>PowerPoint 프레젠테이션</vt:lpstr>
      <vt:lpstr>Introduction</vt:lpstr>
      <vt:lpstr>Introduction</vt:lpstr>
      <vt:lpstr>Introduction</vt:lpstr>
      <vt:lpstr>Introduction</vt:lpstr>
      <vt:lpstr>Related work</vt:lpstr>
      <vt:lpstr>Problem</vt:lpstr>
      <vt:lpstr>Solution</vt:lpstr>
      <vt:lpstr>NAND Flash Microarchitecture</vt:lpstr>
      <vt:lpstr>Flash memory Operation </vt:lpstr>
      <vt:lpstr>Flash memory Operation </vt:lpstr>
      <vt:lpstr>Flash memory Operation </vt:lpstr>
      <vt:lpstr>Flash memory Operation with Cache </vt:lpstr>
      <vt:lpstr>Internal Data Move </vt:lpstr>
      <vt:lpstr>Support NAND Flash Intrinsic Latency </vt:lpstr>
      <vt:lpstr>Support NAND Flash Intrinsic Latency </vt:lpstr>
      <vt:lpstr>Support NAND Flash Intrinsic Latency </vt:lpstr>
      <vt:lpstr>Others</vt:lpstr>
      <vt:lpstr>Software Architecture</vt:lpstr>
      <vt:lpstr>Evaluation</vt:lpstr>
      <vt:lpstr>Evaluation</vt:lpstr>
      <vt:lpstr>Evaluation</vt:lpstr>
      <vt:lpstr>Low-level Latency</vt:lpstr>
      <vt:lpstr>Internal Data Move</vt:lpstr>
      <vt:lpstr>Internal Data Move</vt:lpstr>
      <vt:lpstr>Multi-Plane Performance</vt:lpstr>
      <vt:lpstr>Page Size</vt:lpstr>
      <vt:lpstr>Energy Consumption</vt:lpstr>
      <vt:lpstr>Energy Consumption</vt:lpstr>
      <vt:lpstr>Energy Consumption</vt:lpstr>
      <vt:lpstr>Energy Consumption</vt:lpstr>
      <vt:lpstr>Energy Consumption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3899</cp:revision>
  <dcterms:created xsi:type="dcterms:W3CDTF">2020-03-06T02:35:36Z</dcterms:created>
  <dcterms:modified xsi:type="dcterms:W3CDTF">2021-07-19T06:48:07Z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0x010100883CB17014394C448B3AB0C2C5ED6134</vt:lpwstr>
  </property>
</Properties>
</file>